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Lst>
  <p:notesMasterIdLst>
    <p:notesMasterId r:id="rId53"/>
  </p:notesMasterIdLst>
  <p:sldIdLst>
    <p:sldId id="256" r:id="rId2"/>
    <p:sldId id="287" r:id="rId3"/>
    <p:sldId id="280" r:id="rId4"/>
    <p:sldId id="286" r:id="rId5"/>
    <p:sldId id="291" r:id="rId6"/>
    <p:sldId id="284" r:id="rId7"/>
    <p:sldId id="263" r:id="rId8"/>
    <p:sldId id="282" r:id="rId9"/>
    <p:sldId id="292" r:id="rId10"/>
    <p:sldId id="326" r:id="rId11"/>
    <p:sldId id="288" r:id="rId12"/>
    <p:sldId id="324" r:id="rId13"/>
    <p:sldId id="323" r:id="rId14"/>
    <p:sldId id="334" r:id="rId15"/>
    <p:sldId id="289" r:id="rId16"/>
    <p:sldId id="328" r:id="rId17"/>
    <p:sldId id="285" r:id="rId18"/>
    <p:sldId id="313" r:id="rId19"/>
    <p:sldId id="279" r:id="rId20"/>
    <p:sldId id="260" r:id="rId21"/>
    <p:sldId id="318" r:id="rId22"/>
    <p:sldId id="336" r:id="rId23"/>
    <p:sldId id="319" r:id="rId24"/>
    <p:sldId id="259" r:id="rId25"/>
    <p:sldId id="290" r:id="rId26"/>
    <p:sldId id="333" r:id="rId27"/>
    <p:sldId id="317" r:id="rId28"/>
    <p:sldId id="321" r:id="rId29"/>
    <p:sldId id="264" r:id="rId30"/>
    <p:sldId id="337" r:id="rId31"/>
    <p:sldId id="314" r:id="rId32"/>
    <p:sldId id="293" r:id="rId33"/>
    <p:sldId id="298" r:id="rId34"/>
    <p:sldId id="297" r:id="rId35"/>
    <p:sldId id="295" r:id="rId36"/>
    <p:sldId id="296" r:id="rId37"/>
    <p:sldId id="299"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35" r:id="rId52"/>
  </p:sldIdLst>
  <p:sldSz cx="12192000" cy="6858000"/>
  <p:notesSz cx="6858000" cy="14954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1C66AF-88D9-4E03-BD29-D6C6A269C65F}" v="281" dt="2020-02-19T20:30:06.337"/>
    <p1510:client id="{EA859E87-DE17-1DD5-614B-818B74510F2E}" v="495" dt="2020-02-19T22:03:14.024"/>
    <p1510:client id="{E3E87CB5-53E1-050D-EE1A-F7A2FB38A4B4}" v="877" dt="2020-02-19T23:10:38.710"/>
    <p1510:client id="{D4607208-C733-DA16-D738-59C958EA5B30}" v="646" dt="2020-02-19T22:20:33.229"/>
    <p1510:client id="{D02BB6B4-20DF-3255-1B04-50BA135312C3}" v="3689" dt="2020-02-20T04:30:44.883"/>
    <p1510:client id="{B1152BF3-A317-476A-9AC5-8356F1AB8C8A}" v="2805" dt="2020-02-20T18:00:12.052"/>
    <p1510:client id="{9AE869E1-04A0-44C4-9F94-033D548EF04F}" v="641" dt="2020-02-19T19:34:04.163"/>
    <p1510:client id="{6D7524E3-C2B6-9FC7-4493-4876E6821E72}" v="3" dt="2020-02-20T17:31:27.278"/>
    <p1510:client id="{B6F8A986-B726-F610-9A9F-B241D316CAC2}" v="49" dt="2020-02-19T20:37:10.526"/>
    <p1510:client id="{42AF3022-ADC2-021D-3017-FEC75FE71106}" v="4" dt="2020-02-20T04:33:08.128"/>
    <p1510:client id="{586809EB-A1AD-83C4-62B2-7C94E5F4EBB8}" v="43" dt="2020-02-20T04:43:05.941"/>
    <p1510:client id="{4E724E13-3BAB-558C-666D-E8E07DA1F048}" v="826" dt="2020-02-20T16:09:53.452"/>
    <p1510:client id="{1F74CF6C-EF9A-88B1-CB69-3B5B5B72FD54}" v="263" dt="2020-02-20T01:25:11.508"/>
    <p1510:client id="{0D5860D6-D137-2D98-7E99-CF0FD862164A}" v="624" dt="2020-02-19T18:51:00.909"/>
    <p1510:client id="{3E455C5D-4ED6-8BB4-D660-F56CC2761352}" v="31" dt="2020-02-20T19:42:31.475"/>
    <p1510:client id="{058E819D-08C1-3BDB-23D5-547C1AFBA85A}" v="1535" dt="2020-02-20T02:11:14.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0763"/>
  </p:normalViewPr>
  <p:slideViewPr>
    <p:cSldViewPr snapToGrid="0">
      <p:cViewPr varScale="1">
        <p:scale>
          <a:sx n="86" d="100"/>
          <a:sy n="86" d="100"/>
        </p:scale>
        <p:origin x="15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3">
  <dgm:title val=""/>
  <dgm:desc val=""/>
  <dgm:catLst>
    <dgm:cat type="accent5" pri="11300"/>
  </dgm:catLst>
  <dgm:styleLbl name="node0">
    <dgm:fillClrLst meth="repeat">
      <a:schemeClr val="accent5">
        <a:shade val="80000"/>
      </a:schemeClr>
    </dgm:fillClrLst>
    <dgm:linClrLst meth="repeat">
      <a:schemeClr val="lt1"/>
    </dgm:linClrLst>
    <dgm:effectClrLst/>
    <dgm:txLinClrLst/>
    <dgm:txFillClrLst/>
    <dgm:txEffectClrLst/>
  </dgm:styleLbl>
  <dgm:styleLbl name="node1">
    <dgm:fillClrLst>
      <a:schemeClr val="accent5">
        <a:shade val="80000"/>
      </a:schemeClr>
      <a:schemeClr val="accent5">
        <a:tint val="70000"/>
      </a:schemeClr>
    </dgm:fillClrLst>
    <dgm:linClrLst meth="repeat">
      <a:schemeClr val="lt1"/>
    </dgm:linClrLst>
    <dgm:effectClrLst/>
    <dgm:txLinClrLst/>
    <dgm:txFillClrLst/>
    <dgm:txEffectClrLst/>
  </dgm:styleLbl>
  <dgm:styleLbl name="alignNode1">
    <dgm:fillClrLst>
      <a:schemeClr val="accent5">
        <a:shade val="80000"/>
      </a:schemeClr>
      <a:schemeClr val="accent5">
        <a:tint val="70000"/>
      </a:schemeClr>
    </dgm:fillClrLst>
    <dgm:linClrLst>
      <a:schemeClr val="accent5">
        <a:shade val="80000"/>
      </a:schemeClr>
      <a:schemeClr val="accent5">
        <a:tint val="70000"/>
      </a:schemeClr>
    </dgm:linClrLst>
    <dgm:effectClrLst/>
    <dgm:txLinClrLst/>
    <dgm:txFillClrLst/>
    <dgm:txEffectClrLst/>
  </dgm:styleLbl>
  <dgm:styleLbl name="lnNode1">
    <dgm:fillClrLst>
      <a:schemeClr val="accent5">
        <a:shade val="80000"/>
      </a:schemeClr>
      <a:schemeClr val="accent5">
        <a:tint val="7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tint val="70000"/>
        <a:alpha val="50000"/>
      </a:schemeClr>
    </dgm:fillClrLst>
    <dgm:linClrLst meth="repeat">
      <a:schemeClr val="lt1"/>
    </dgm:linClrLst>
    <dgm:effectClrLst/>
    <dgm:txLinClrLst/>
    <dgm:txFillClrLst/>
    <dgm:txEffectClrLst/>
  </dgm:styleLbl>
  <dgm:styleLbl name="node2">
    <dgm:fillClrLst>
      <a:schemeClr val="accent5">
        <a:tint val="99000"/>
      </a:schemeClr>
    </dgm:fillClrLst>
    <dgm:linClrLst meth="repeat">
      <a:schemeClr val="lt1"/>
    </dgm:linClrLst>
    <dgm:effectClrLst/>
    <dgm:txLinClrLst/>
    <dgm:txFillClrLst/>
    <dgm:txEffectClrLst/>
  </dgm:styleLbl>
  <dgm:styleLbl name="node3">
    <dgm:fillClrLst>
      <a:schemeClr val="accent5">
        <a:tint val="80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dgm:txEffectClrLst/>
  </dgm:styleLbl>
  <dgm:styleLbl name="f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bgSibTrans2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lt1"/>
    </dgm:txFillClrLst>
    <dgm:txEffectClrLst/>
  </dgm:styleLbl>
  <dgm:styleLbl name="sibTrans1D1">
    <dgm:fillClrLst>
      <a:schemeClr val="accent5">
        <a:shade val="90000"/>
      </a:schemeClr>
      <a:schemeClr val="accent5">
        <a:tint val="70000"/>
      </a:schemeClr>
    </dgm:fillClrLst>
    <dgm:linClrLst>
      <a:schemeClr val="accent5">
        <a:shade val="90000"/>
      </a:schemeClr>
      <a:schemeClr val="accent5">
        <a:tint val="7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9000"/>
      </a:schemeClr>
    </dgm:fillClrLst>
    <dgm:linClrLst meth="repeat">
      <a:schemeClr val="lt1"/>
    </dgm:linClrLst>
    <dgm:effectClrLst/>
    <dgm:txLinClrLst/>
    <dgm:txFillClrLst/>
    <dgm:txEffectClrLst/>
  </dgm:styleLbl>
  <dgm:styleLbl name="asst3">
    <dgm:fillClrLst>
      <a:schemeClr val="accent5">
        <a:tint val="80000"/>
      </a:schemeClr>
    </dgm:fillClrLst>
    <dgm:linClrLst meth="repeat">
      <a:schemeClr val="lt1"/>
    </dgm:linClrLst>
    <dgm:effectClrLst/>
    <dgm:txLinClrLst/>
    <dgm:txFillClrLst/>
    <dgm:txEffectClrLst/>
  </dgm:styleLbl>
  <dgm:styleLbl name="asst4">
    <dgm:fillClrLst>
      <a:schemeClr val="accent5">
        <a:tint val="7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lt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9000"/>
      </a:schemeClr>
    </dgm:fillClrLst>
    <dgm:linClrLst meth="repeat">
      <a:schemeClr val="accent5">
        <a:tint val="99000"/>
      </a:schemeClr>
    </dgm:linClrLst>
    <dgm:effectClrLst/>
    <dgm:txLinClrLst/>
    <dgm:txFillClrLst meth="repeat">
      <a:schemeClr val="tx1"/>
    </dgm:txFillClrLst>
    <dgm:txEffectClrLst/>
  </dgm:styleLbl>
  <dgm:styleLbl name="parChTrans1D3">
    <dgm:fillClrLst meth="repeat">
      <a:schemeClr val="accent5">
        <a:tint val="80000"/>
      </a:schemeClr>
    </dgm:fillClrLst>
    <dgm:linClrLst meth="repeat">
      <a:schemeClr val="accent5">
        <a:tint val="80000"/>
      </a:schemeClr>
    </dgm:linClrLst>
    <dgm:effectClrLst/>
    <dgm:txLinClrLst/>
    <dgm:txFillClrLst meth="repeat">
      <a:schemeClr val="tx1"/>
    </dgm:txFillClrLst>
    <dgm:txEffectClrLst/>
  </dgm:styleLbl>
  <dgm:styleLbl name="parChTrans1D4">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5">
        <a:shade val="80000"/>
      </a:schemeClr>
      <a:schemeClr val="accent5">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302330-87BA-41C3-BE70-6BE3581A9C23}"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1FDF0C0-E78A-4A72-9A4E-ECF2D0DCBC5D}">
      <dgm:prSet/>
      <dgm:spPr/>
      <dgm:t>
        <a:bodyPr/>
        <a:lstStyle/>
        <a:p>
          <a:pPr>
            <a:lnSpc>
              <a:spcPct val="100000"/>
            </a:lnSpc>
            <a:defRPr b="1"/>
          </a:pPr>
          <a:r>
            <a:rPr lang="en-US">
              <a:latin typeface="Avenir Next LT Pro"/>
            </a:rPr>
            <a:t>Description:</a:t>
          </a:r>
          <a:endParaRPr lang="en-US"/>
        </a:p>
      </dgm:t>
    </dgm:pt>
    <dgm:pt modelId="{ABEAC507-B319-43ED-929D-3C6271EFE85F}" type="parTrans" cxnId="{34D609F7-5E5D-4BB4-84D7-308EFB7B2937}">
      <dgm:prSet/>
      <dgm:spPr/>
      <dgm:t>
        <a:bodyPr/>
        <a:lstStyle/>
        <a:p>
          <a:endParaRPr lang="en-US"/>
        </a:p>
      </dgm:t>
    </dgm:pt>
    <dgm:pt modelId="{AF0F90CD-D326-43A3-83EA-EB375A3CA921}" type="sibTrans" cxnId="{34D609F7-5E5D-4BB4-84D7-308EFB7B2937}">
      <dgm:prSet/>
      <dgm:spPr/>
      <dgm:t>
        <a:bodyPr/>
        <a:lstStyle/>
        <a:p>
          <a:endParaRPr lang="en-US"/>
        </a:p>
      </dgm:t>
    </dgm:pt>
    <dgm:pt modelId="{3F509073-68A5-4150-9A3D-EC50586F51EF}">
      <dgm:prSet/>
      <dgm:spPr/>
      <dgm:t>
        <a:bodyPr/>
        <a:lstStyle/>
        <a:p>
          <a:pPr>
            <a:lnSpc>
              <a:spcPct val="100000"/>
            </a:lnSpc>
            <a:defRPr b="1"/>
          </a:pPr>
          <a:r>
            <a:rPr lang="en-US">
              <a:latin typeface="Avenir Next LT Pro"/>
            </a:rPr>
            <a:t>Parent Company:</a:t>
          </a:r>
        </a:p>
      </dgm:t>
    </dgm:pt>
    <dgm:pt modelId="{AB8987C9-A11B-4ECB-A1CE-8FDD63DDFA5B}" type="parTrans" cxnId="{16B37ED0-BDED-4F68-BB86-61DF077F3552}">
      <dgm:prSet/>
      <dgm:spPr/>
      <dgm:t>
        <a:bodyPr/>
        <a:lstStyle/>
        <a:p>
          <a:endParaRPr lang="en-US"/>
        </a:p>
      </dgm:t>
    </dgm:pt>
    <dgm:pt modelId="{74B46C46-234B-462A-960C-66A7D91ACDDB}" type="sibTrans" cxnId="{16B37ED0-BDED-4F68-BB86-61DF077F3552}">
      <dgm:prSet/>
      <dgm:spPr/>
      <dgm:t>
        <a:bodyPr/>
        <a:lstStyle/>
        <a:p>
          <a:endParaRPr lang="en-US"/>
        </a:p>
      </dgm:t>
    </dgm:pt>
    <dgm:pt modelId="{2D71AD8B-B8FC-4A99-B456-E8BA4EB84E72}">
      <dgm:prSet/>
      <dgm:spPr/>
      <dgm:t>
        <a:bodyPr/>
        <a:lstStyle/>
        <a:p>
          <a:pPr>
            <a:lnSpc>
              <a:spcPct val="100000"/>
            </a:lnSpc>
            <a:defRPr b="1"/>
          </a:pPr>
          <a:r>
            <a:rPr lang="en-US" b="1"/>
            <a:t>Goal</a:t>
          </a:r>
          <a:r>
            <a:rPr lang="en-US"/>
            <a:t>: </a:t>
          </a:r>
          <a:endParaRPr lang="en-US">
            <a:latin typeface="Avenir Next LT Pro"/>
          </a:endParaRPr>
        </a:p>
      </dgm:t>
    </dgm:pt>
    <dgm:pt modelId="{0CB5A5FE-2932-404B-8796-CF9A04EF3A75}" type="parTrans" cxnId="{402057D8-76E0-47E4-8D9C-BE8004F57430}">
      <dgm:prSet/>
      <dgm:spPr/>
      <dgm:t>
        <a:bodyPr/>
        <a:lstStyle/>
        <a:p>
          <a:endParaRPr lang="en-US"/>
        </a:p>
      </dgm:t>
    </dgm:pt>
    <dgm:pt modelId="{0B0DDA8B-9E29-4900-A9AD-5C248CC93B14}" type="sibTrans" cxnId="{402057D8-76E0-47E4-8D9C-BE8004F57430}">
      <dgm:prSet/>
      <dgm:spPr/>
      <dgm:t>
        <a:bodyPr/>
        <a:lstStyle/>
        <a:p>
          <a:endParaRPr lang="en-US"/>
        </a:p>
      </dgm:t>
    </dgm:pt>
    <dgm:pt modelId="{85A688B5-AF13-479D-A820-55E35F78AAB2}">
      <dgm:prSet/>
      <dgm:spPr/>
      <dgm:t>
        <a:bodyPr/>
        <a:lstStyle/>
        <a:p>
          <a:pPr>
            <a:lnSpc>
              <a:spcPct val="100000"/>
            </a:lnSpc>
            <a:defRPr b="1"/>
          </a:pPr>
          <a:r>
            <a:rPr lang="en-US">
              <a:latin typeface="Avenir Next LT Pro"/>
            </a:rPr>
            <a:t>To be answered</a:t>
          </a:r>
          <a:r>
            <a:rPr lang="en-US"/>
            <a:t>:</a:t>
          </a:r>
          <a:r>
            <a:rPr lang="en-US">
              <a:latin typeface="Avenir Next LT Pro"/>
            </a:rPr>
            <a:t> </a:t>
          </a:r>
          <a:endParaRPr lang="en-US"/>
        </a:p>
      </dgm:t>
    </dgm:pt>
    <dgm:pt modelId="{6AD8F463-1D66-43A0-9C2A-858F6968DD03}" type="parTrans" cxnId="{F381B3DB-6C9E-4F08-B473-0F037C2EABDB}">
      <dgm:prSet/>
      <dgm:spPr/>
      <dgm:t>
        <a:bodyPr/>
        <a:lstStyle/>
        <a:p>
          <a:endParaRPr lang="en-US"/>
        </a:p>
      </dgm:t>
    </dgm:pt>
    <dgm:pt modelId="{F9A264AB-BC70-4AAA-BD12-F0E7D074F585}" type="sibTrans" cxnId="{F381B3DB-6C9E-4F08-B473-0F037C2EABDB}">
      <dgm:prSet/>
      <dgm:spPr/>
      <dgm:t>
        <a:bodyPr/>
        <a:lstStyle/>
        <a:p>
          <a:endParaRPr lang="en-US"/>
        </a:p>
      </dgm:t>
    </dgm:pt>
    <dgm:pt modelId="{6D934002-2A5F-497F-B8C0-18D00CE35BC2}">
      <dgm:prSet/>
      <dgm:spPr/>
      <dgm:t>
        <a:bodyPr/>
        <a:lstStyle/>
        <a:p>
          <a:pPr>
            <a:lnSpc>
              <a:spcPct val="100000"/>
            </a:lnSpc>
          </a:pPr>
          <a:r>
            <a:rPr lang="en-US"/>
            <a:t>13-Week projected demand; </a:t>
          </a:r>
        </a:p>
      </dgm:t>
    </dgm:pt>
    <dgm:pt modelId="{7C1C3F03-9BCC-4C78-8F06-7400C1943DCF}" type="parTrans" cxnId="{7F19D0B1-301F-4BB9-A6E6-363DD8FEFB3A}">
      <dgm:prSet/>
      <dgm:spPr/>
      <dgm:t>
        <a:bodyPr/>
        <a:lstStyle/>
        <a:p>
          <a:endParaRPr lang="en-US"/>
        </a:p>
      </dgm:t>
    </dgm:pt>
    <dgm:pt modelId="{E2F10CE2-C97B-4F71-8749-A8C1B9406F36}" type="sibTrans" cxnId="{7F19D0B1-301F-4BB9-A6E6-363DD8FEFB3A}">
      <dgm:prSet/>
      <dgm:spPr/>
      <dgm:t>
        <a:bodyPr/>
        <a:lstStyle/>
        <a:p>
          <a:endParaRPr lang="en-US"/>
        </a:p>
      </dgm:t>
    </dgm:pt>
    <dgm:pt modelId="{EF329BE6-D68A-49E0-8BD6-B4A20F1C161F}">
      <dgm:prSet/>
      <dgm:spPr/>
      <dgm:t>
        <a:bodyPr/>
        <a:lstStyle/>
        <a:p>
          <a:pPr>
            <a:lnSpc>
              <a:spcPct val="100000"/>
            </a:lnSpc>
          </a:pPr>
          <a:r>
            <a:rPr lang="en-US"/>
            <a:t>Which products will </a:t>
          </a:r>
          <a:r>
            <a:rPr lang="en-US">
              <a:latin typeface="Avenir Next LT Pro"/>
            </a:rPr>
            <a:t>succeed </a:t>
          </a:r>
          <a:r>
            <a:rPr lang="en-US"/>
            <a:t>or fail;</a:t>
          </a:r>
          <a:r>
            <a:rPr lang="en-US">
              <a:latin typeface="Avenir Next LT Pro"/>
            </a:rPr>
            <a:t> </a:t>
          </a:r>
          <a:endParaRPr lang="en-US"/>
        </a:p>
      </dgm:t>
    </dgm:pt>
    <dgm:pt modelId="{4D5DB31D-16E4-4C49-B35A-94850327F638}" type="parTrans" cxnId="{3B91AFF3-52CE-46D0-9318-C807FFEE74E6}">
      <dgm:prSet/>
      <dgm:spPr/>
      <dgm:t>
        <a:bodyPr/>
        <a:lstStyle/>
        <a:p>
          <a:endParaRPr lang="en-US"/>
        </a:p>
      </dgm:t>
    </dgm:pt>
    <dgm:pt modelId="{A7CD8DC4-42A4-4362-8086-4AE32F425F5F}" type="sibTrans" cxnId="{3B91AFF3-52CE-46D0-9318-C807FFEE74E6}">
      <dgm:prSet/>
      <dgm:spPr/>
      <dgm:t>
        <a:bodyPr/>
        <a:lstStyle/>
        <a:p>
          <a:endParaRPr lang="en-US"/>
        </a:p>
      </dgm:t>
    </dgm:pt>
    <dgm:pt modelId="{E096C726-6D05-4223-8A4F-50FA86ED5703}">
      <dgm:prSet/>
      <dgm:spPr/>
      <dgm:t>
        <a:bodyPr/>
        <a:lstStyle/>
        <a:p>
          <a:pPr>
            <a:lnSpc>
              <a:spcPct val="100000"/>
            </a:lnSpc>
          </a:pPr>
          <a:r>
            <a:rPr lang="en-US"/>
            <a:t>How soon can this be spotted;</a:t>
          </a:r>
          <a:r>
            <a:rPr lang="en-US">
              <a:latin typeface="Avenir Next LT Pro"/>
            </a:rPr>
            <a:t> </a:t>
          </a:r>
          <a:endParaRPr lang="en-US"/>
        </a:p>
      </dgm:t>
    </dgm:pt>
    <dgm:pt modelId="{97E6274F-09F8-41C1-9FFC-39AAF2F4B6AA}" type="parTrans" cxnId="{385F90C1-DA31-4277-B52A-1A6B4AD68D16}">
      <dgm:prSet/>
      <dgm:spPr/>
      <dgm:t>
        <a:bodyPr/>
        <a:lstStyle/>
        <a:p>
          <a:endParaRPr lang="en-US"/>
        </a:p>
      </dgm:t>
    </dgm:pt>
    <dgm:pt modelId="{D2CD7C49-D689-4CA6-ADCE-3D4AD7F74789}" type="sibTrans" cxnId="{385F90C1-DA31-4277-B52A-1A6B4AD68D16}">
      <dgm:prSet/>
      <dgm:spPr/>
      <dgm:t>
        <a:bodyPr/>
        <a:lstStyle/>
        <a:p>
          <a:endParaRPr lang="en-US"/>
        </a:p>
      </dgm:t>
    </dgm:pt>
    <dgm:pt modelId="{E06B1BB9-3033-4D21-8E0E-0EB0528F2334}">
      <dgm:prSet/>
      <dgm:spPr/>
      <dgm:t>
        <a:bodyPr/>
        <a:lstStyle/>
        <a:p>
          <a:pPr>
            <a:lnSpc>
              <a:spcPct val="100000"/>
            </a:lnSpc>
          </a:pPr>
          <a:r>
            <a:rPr lang="en-US"/>
            <a:t>Channel analysis (brick and </a:t>
          </a:r>
          <a:r>
            <a:rPr lang="en-US">
              <a:latin typeface="Avenir Next LT Pro"/>
            </a:rPr>
            <a:t>mortar</a:t>
          </a:r>
          <a:r>
            <a:rPr lang="en-US"/>
            <a:t> vs. Online)</a:t>
          </a:r>
        </a:p>
      </dgm:t>
    </dgm:pt>
    <dgm:pt modelId="{FC251156-D51D-4859-A10F-7B23A59BF083}" type="parTrans" cxnId="{3968295F-F18E-4228-8570-AF5E6253C470}">
      <dgm:prSet/>
      <dgm:spPr/>
      <dgm:t>
        <a:bodyPr/>
        <a:lstStyle/>
        <a:p>
          <a:endParaRPr lang="en-US"/>
        </a:p>
      </dgm:t>
    </dgm:pt>
    <dgm:pt modelId="{01D7DD24-CDEC-4DD8-88AA-7AADC83EC357}" type="sibTrans" cxnId="{3968295F-F18E-4228-8570-AF5E6253C470}">
      <dgm:prSet/>
      <dgm:spPr/>
      <dgm:t>
        <a:bodyPr/>
        <a:lstStyle/>
        <a:p>
          <a:endParaRPr lang="en-US"/>
        </a:p>
      </dgm:t>
    </dgm:pt>
    <dgm:pt modelId="{CF8A01F5-CB8E-4F69-9ABE-225F965004B5}">
      <dgm:prSet phldr="0"/>
      <dgm:spPr/>
      <dgm:t>
        <a:bodyPr/>
        <a:lstStyle/>
        <a:p>
          <a:pPr>
            <a:lnSpc>
              <a:spcPct val="100000"/>
            </a:lnSpc>
          </a:pPr>
          <a:r>
            <a:rPr lang="en-US">
              <a:latin typeface="Avenir Next LT Pro"/>
            </a:rPr>
            <a:t>Launch</a:t>
          </a:r>
          <a:r>
            <a:rPr lang="en-US"/>
            <a:t> 20 new fashion </a:t>
          </a:r>
          <a:r>
            <a:rPr lang="en-US">
              <a:latin typeface="Avenir Next LT Pro"/>
            </a:rPr>
            <a:t>products</a:t>
          </a:r>
          <a:r>
            <a:rPr lang="en-US"/>
            <a:t> in March 2020</a:t>
          </a:r>
        </a:p>
      </dgm:t>
    </dgm:pt>
    <dgm:pt modelId="{3DCC9181-CFF5-4A62-92E9-F2F9880D50A6}" type="parTrans" cxnId="{30B4FBAA-9607-46AA-A8E5-EC86700B3FE4}">
      <dgm:prSet/>
      <dgm:spPr/>
    </dgm:pt>
    <dgm:pt modelId="{D41B0385-3FC7-49E4-914D-85C99752E857}" type="sibTrans" cxnId="{30B4FBAA-9607-46AA-A8E5-EC86700B3FE4}">
      <dgm:prSet/>
      <dgm:spPr/>
    </dgm:pt>
    <dgm:pt modelId="{4CA0C2FD-AA56-44E3-B330-ED10467B58EE}">
      <dgm:prSet phldr="0"/>
      <dgm:spPr/>
      <dgm:t>
        <a:bodyPr/>
        <a:lstStyle/>
        <a:p>
          <a:pPr>
            <a:lnSpc>
              <a:spcPct val="100000"/>
            </a:lnSpc>
          </a:pPr>
          <a:r>
            <a:rPr lang="en-US" b="0">
              <a:latin typeface="Avenir Next LT Pro"/>
            </a:rPr>
            <a:t>American</a:t>
          </a:r>
          <a:r>
            <a:rPr lang="en-US" b="0"/>
            <a:t> manufacturer of sportswear clothing</a:t>
          </a:r>
        </a:p>
      </dgm:t>
    </dgm:pt>
    <dgm:pt modelId="{3B64BA87-D603-4B65-AF15-4A1EAD02EE44}" type="parTrans" cxnId="{BB386A8F-1221-4E8C-BECB-32D9000D9A68}">
      <dgm:prSet/>
      <dgm:spPr/>
    </dgm:pt>
    <dgm:pt modelId="{8AEB76AB-B667-407F-8FAF-1ECB99E56698}" type="sibTrans" cxnId="{BB386A8F-1221-4E8C-BECB-32D9000D9A68}">
      <dgm:prSet/>
      <dgm:spPr/>
    </dgm:pt>
    <dgm:pt modelId="{7347F43F-11E7-4ACE-AC4B-F03576DF4521}">
      <dgm:prSet phldr="0"/>
      <dgm:spPr/>
      <dgm:t>
        <a:bodyPr/>
        <a:lstStyle/>
        <a:p>
          <a:pPr>
            <a:lnSpc>
              <a:spcPct val="100000"/>
            </a:lnSpc>
          </a:pPr>
          <a:r>
            <a:rPr lang="en-US">
              <a:latin typeface="Avenir Next LT Pro"/>
            </a:rPr>
            <a:t>HanesBrands</a:t>
          </a:r>
          <a:endParaRPr lang="en-US"/>
        </a:p>
      </dgm:t>
    </dgm:pt>
    <dgm:pt modelId="{DC0EB48D-A20A-4368-BB9C-5F281E943302}" type="parTrans" cxnId="{4290A1AB-FF95-458D-90F8-675FE037CF86}">
      <dgm:prSet/>
      <dgm:spPr/>
    </dgm:pt>
    <dgm:pt modelId="{066B7082-1246-46ED-9462-439B5C575761}" type="sibTrans" cxnId="{4290A1AB-FF95-458D-90F8-675FE037CF86}">
      <dgm:prSet/>
      <dgm:spPr/>
    </dgm:pt>
    <dgm:pt modelId="{C960C8E4-AA62-4C02-A504-6CA2C67804C0}" type="pres">
      <dgm:prSet presAssocID="{CE302330-87BA-41C3-BE70-6BE3581A9C23}" presName="root" presStyleCnt="0">
        <dgm:presLayoutVars>
          <dgm:dir/>
          <dgm:resizeHandles val="exact"/>
        </dgm:presLayoutVars>
      </dgm:prSet>
      <dgm:spPr/>
    </dgm:pt>
    <dgm:pt modelId="{87C378EA-20AE-4C1B-BD51-43B2809AFD55}" type="pres">
      <dgm:prSet presAssocID="{71FDF0C0-E78A-4A72-9A4E-ECF2D0DCBC5D}" presName="compNode" presStyleCnt="0"/>
      <dgm:spPr/>
    </dgm:pt>
    <dgm:pt modelId="{E1607692-C8D2-426E-A62D-5505C4920E0B}" type="pres">
      <dgm:prSet presAssocID="{71FDF0C0-E78A-4A72-9A4E-ECF2D0DCBC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nts"/>
        </a:ext>
      </dgm:extLst>
    </dgm:pt>
    <dgm:pt modelId="{953F35D2-A9DA-4378-85FD-B9478B19E80A}" type="pres">
      <dgm:prSet presAssocID="{71FDF0C0-E78A-4A72-9A4E-ECF2D0DCBC5D}" presName="iconSpace" presStyleCnt="0"/>
      <dgm:spPr/>
    </dgm:pt>
    <dgm:pt modelId="{2C75AB1A-AC60-4344-BDBE-E00174D58FA0}" type="pres">
      <dgm:prSet presAssocID="{71FDF0C0-E78A-4A72-9A4E-ECF2D0DCBC5D}" presName="parTx" presStyleLbl="revTx" presStyleIdx="0" presStyleCnt="8">
        <dgm:presLayoutVars>
          <dgm:chMax val="0"/>
          <dgm:chPref val="0"/>
        </dgm:presLayoutVars>
      </dgm:prSet>
      <dgm:spPr/>
    </dgm:pt>
    <dgm:pt modelId="{4FEAA151-E3B5-406A-BA86-D1DFB4E40A7D}" type="pres">
      <dgm:prSet presAssocID="{71FDF0C0-E78A-4A72-9A4E-ECF2D0DCBC5D}" presName="txSpace" presStyleCnt="0"/>
      <dgm:spPr/>
    </dgm:pt>
    <dgm:pt modelId="{06420E8D-ED50-426F-9180-B26521CCDC82}" type="pres">
      <dgm:prSet presAssocID="{71FDF0C0-E78A-4A72-9A4E-ECF2D0DCBC5D}" presName="desTx" presStyleLbl="revTx" presStyleIdx="1" presStyleCnt="8">
        <dgm:presLayoutVars/>
      </dgm:prSet>
      <dgm:spPr/>
    </dgm:pt>
    <dgm:pt modelId="{E5CC39F4-085C-4C85-B1C4-06B4988212B7}" type="pres">
      <dgm:prSet presAssocID="{AF0F90CD-D326-43A3-83EA-EB375A3CA921}" presName="sibTrans" presStyleCnt="0"/>
      <dgm:spPr/>
    </dgm:pt>
    <dgm:pt modelId="{1D8D097C-DD14-433B-B114-E2D197BBF801}" type="pres">
      <dgm:prSet presAssocID="{3F509073-68A5-4150-9A3D-EC50586F51EF}" presName="compNode" presStyleCnt="0"/>
      <dgm:spPr/>
    </dgm:pt>
    <dgm:pt modelId="{3BD88F42-DBA4-4B54-A590-E4585C69195C}" type="pres">
      <dgm:prSet presAssocID="{3F509073-68A5-4150-9A3D-EC50586F51E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ffice Worker"/>
        </a:ext>
      </dgm:extLst>
    </dgm:pt>
    <dgm:pt modelId="{37A1798B-E215-470B-9F7A-66ED8F2BE431}" type="pres">
      <dgm:prSet presAssocID="{3F509073-68A5-4150-9A3D-EC50586F51EF}" presName="iconSpace" presStyleCnt="0"/>
      <dgm:spPr/>
    </dgm:pt>
    <dgm:pt modelId="{A3EAF4A6-2366-4EE6-ACF1-BF6AF23F714F}" type="pres">
      <dgm:prSet presAssocID="{3F509073-68A5-4150-9A3D-EC50586F51EF}" presName="parTx" presStyleLbl="revTx" presStyleIdx="2" presStyleCnt="8">
        <dgm:presLayoutVars>
          <dgm:chMax val="0"/>
          <dgm:chPref val="0"/>
        </dgm:presLayoutVars>
      </dgm:prSet>
      <dgm:spPr/>
    </dgm:pt>
    <dgm:pt modelId="{9F4D2A5E-B8FE-4BBF-A7E7-FE06B8306996}" type="pres">
      <dgm:prSet presAssocID="{3F509073-68A5-4150-9A3D-EC50586F51EF}" presName="txSpace" presStyleCnt="0"/>
      <dgm:spPr/>
    </dgm:pt>
    <dgm:pt modelId="{795D74A5-D2C4-494D-9D57-404AD12FA69F}" type="pres">
      <dgm:prSet presAssocID="{3F509073-68A5-4150-9A3D-EC50586F51EF}" presName="desTx" presStyleLbl="revTx" presStyleIdx="3" presStyleCnt="8">
        <dgm:presLayoutVars/>
      </dgm:prSet>
      <dgm:spPr/>
    </dgm:pt>
    <dgm:pt modelId="{B3B88516-0E7C-4DB8-ACDB-DC3691E86F8D}" type="pres">
      <dgm:prSet presAssocID="{74B46C46-234B-462A-960C-66A7D91ACDDB}" presName="sibTrans" presStyleCnt="0"/>
      <dgm:spPr/>
    </dgm:pt>
    <dgm:pt modelId="{F04E6A24-3CF3-417A-A78C-B50D65EF1145}" type="pres">
      <dgm:prSet presAssocID="{2D71AD8B-B8FC-4A99-B456-E8BA4EB84E72}" presName="compNode" presStyleCnt="0"/>
      <dgm:spPr/>
    </dgm:pt>
    <dgm:pt modelId="{330D25D5-3FF2-4285-B714-A61DFD904887}" type="pres">
      <dgm:prSet presAssocID="{2D71AD8B-B8FC-4A99-B456-E8BA4EB84E7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ecracker"/>
        </a:ext>
      </dgm:extLst>
    </dgm:pt>
    <dgm:pt modelId="{AC036D66-9A02-48EE-AF4C-6F8D5FD4B9F0}" type="pres">
      <dgm:prSet presAssocID="{2D71AD8B-B8FC-4A99-B456-E8BA4EB84E72}" presName="iconSpace" presStyleCnt="0"/>
      <dgm:spPr/>
    </dgm:pt>
    <dgm:pt modelId="{7972A54E-DF3D-4675-A202-A7746DA598B9}" type="pres">
      <dgm:prSet presAssocID="{2D71AD8B-B8FC-4A99-B456-E8BA4EB84E72}" presName="parTx" presStyleLbl="revTx" presStyleIdx="4" presStyleCnt="8">
        <dgm:presLayoutVars>
          <dgm:chMax val="0"/>
          <dgm:chPref val="0"/>
        </dgm:presLayoutVars>
      </dgm:prSet>
      <dgm:spPr/>
    </dgm:pt>
    <dgm:pt modelId="{178C9A2A-4422-443A-922F-FBED009BA669}" type="pres">
      <dgm:prSet presAssocID="{2D71AD8B-B8FC-4A99-B456-E8BA4EB84E72}" presName="txSpace" presStyleCnt="0"/>
      <dgm:spPr/>
    </dgm:pt>
    <dgm:pt modelId="{7F46F0B8-4579-40F1-AA98-977FA4CDDBA5}" type="pres">
      <dgm:prSet presAssocID="{2D71AD8B-B8FC-4A99-B456-E8BA4EB84E72}" presName="desTx" presStyleLbl="revTx" presStyleIdx="5" presStyleCnt="8">
        <dgm:presLayoutVars/>
      </dgm:prSet>
      <dgm:spPr/>
    </dgm:pt>
    <dgm:pt modelId="{5167B3F9-4C4F-4601-8C9E-A1155CE20019}" type="pres">
      <dgm:prSet presAssocID="{0B0DDA8B-9E29-4900-A9AD-5C248CC93B14}" presName="sibTrans" presStyleCnt="0"/>
      <dgm:spPr/>
    </dgm:pt>
    <dgm:pt modelId="{114ECD56-76AE-4803-8B93-02DC7A708E81}" type="pres">
      <dgm:prSet presAssocID="{85A688B5-AF13-479D-A820-55E35F78AAB2}" presName="compNode" presStyleCnt="0"/>
      <dgm:spPr/>
    </dgm:pt>
    <dgm:pt modelId="{E54FEC08-297C-4C86-91BB-FB51FF6537B7}" type="pres">
      <dgm:prSet presAssocID="{85A688B5-AF13-479D-A820-55E35F78AAB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DC0F9973-9B73-4C7D-8203-DEC59C5FF5CC}" type="pres">
      <dgm:prSet presAssocID="{85A688B5-AF13-479D-A820-55E35F78AAB2}" presName="iconSpace" presStyleCnt="0"/>
      <dgm:spPr/>
    </dgm:pt>
    <dgm:pt modelId="{E3BB4218-A124-4B5A-838C-6E5F3C6A190D}" type="pres">
      <dgm:prSet presAssocID="{85A688B5-AF13-479D-A820-55E35F78AAB2}" presName="parTx" presStyleLbl="revTx" presStyleIdx="6" presStyleCnt="8">
        <dgm:presLayoutVars>
          <dgm:chMax val="0"/>
          <dgm:chPref val="0"/>
        </dgm:presLayoutVars>
      </dgm:prSet>
      <dgm:spPr/>
    </dgm:pt>
    <dgm:pt modelId="{057B9976-E8D9-4653-B87E-C3B8E2C09EDD}" type="pres">
      <dgm:prSet presAssocID="{85A688B5-AF13-479D-A820-55E35F78AAB2}" presName="txSpace" presStyleCnt="0"/>
      <dgm:spPr/>
    </dgm:pt>
    <dgm:pt modelId="{59BC564F-0210-457F-B645-817E8163072B}" type="pres">
      <dgm:prSet presAssocID="{85A688B5-AF13-479D-A820-55E35F78AAB2}" presName="desTx" presStyleLbl="revTx" presStyleIdx="7" presStyleCnt="8">
        <dgm:presLayoutVars/>
      </dgm:prSet>
      <dgm:spPr/>
    </dgm:pt>
  </dgm:ptLst>
  <dgm:cxnLst>
    <dgm:cxn modelId="{27505623-C774-47B7-8F20-496F25E9FDE5}" type="presOf" srcId="{2D71AD8B-B8FC-4A99-B456-E8BA4EB84E72}" destId="{7972A54E-DF3D-4675-A202-A7746DA598B9}" srcOrd="0" destOrd="0" presId="urn:microsoft.com/office/officeart/2018/5/layout/CenteredIconLabelDescriptionList"/>
    <dgm:cxn modelId="{5A3F9427-16B4-48CD-B0A9-5A5DE76E323D}" type="presOf" srcId="{EF329BE6-D68A-49E0-8BD6-B4A20F1C161F}" destId="{59BC564F-0210-457F-B645-817E8163072B}" srcOrd="0" destOrd="1" presId="urn:microsoft.com/office/officeart/2018/5/layout/CenteredIconLabelDescriptionList"/>
    <dgm:cxn modelId="{F3DF853C-62F2-49DE-BB91-43F1DA866599}" type="presOf" srcId="{4CA0C2FD-AA56-44E3-B330-ED10467B58EE}" destId="{06420E8D-ED50-426F-9180-B26521CCDC82}" srcOrd="0" destOrd="0" presId="urn:microsoft.com/office/officeart/2018/5/layout/CenteredIconLabelDescriptionList"/>
    <dgm:cxn modelId="{0A903C53-4A5D-4C53-ABFA-16785B52295E}" type="presOf" srcId="{CF8A01F5-CB8E-4F69-9ABE-225F965004B5}" destId="{7F46F0B8-4579-40F1-AA98-977FA4CDDBA5}" srcOrd="0" destOrd="0" presId="urn:microsoft.com/office/officeart/2018/5/layout/CenteredIconLabelDescriptionList"/>
    <dgm:cxn modelId="{3968295F-F18E-4228-8570-AF5E6253C470}" srcId="{85A688B5-AF13-479D-A820-55E35F78AAB2}" destId="{E06B1BB9-3033-4D21-8E0E-0EB0528F2334}" srcOrd="3" destOrd="0" parTransId="{FC251156-D51D-4859-A10F-7B23A59BF083}" sibTransId="{01D7DD24-CDEC-4DD8-88AA-7AADC83EC357}"/>
    <dgm:cxn modelId="{BB386A8F-1221-4E8C-BECB-32D9000D9A68}" srcId="{71FDF0C0-E78A-4A72-9A4E-ECF2D0DCBC5D}" destId="{4CA0C2FD-AA56-44E3-B330-ED10467B58EE}" srcOrd="0" destOrd="0" parTransId="{3B64BA87-D603-4B65-AF15-4A1EAD02EE44}" sibTransId="{8AEB76AB-B667-407F-8FAF-1ECB99E56698}"/>
    <dgm:cxn modelId="{9E3A45A3-740A-41BA-A258-22A206B284F8}" type="presOf" srcId="{85A688B5-AF13-479D-A820-55E35F78AAB2}" destId="{E3BB4218-A124-4B5A-838C-6E5F3C6A190D}" srcOrd="0" destOrd="0" presId="urn:microsoft.com/office/officeart/2018/5/layout/CenteredIconLabelDescriptionList"/>
    <dgm:cxn modelId="{8F7AE2A3-3077-4293-A986-892444820557}" type="presOf" srcId="{E096C726-6D05-4223-8A4F-50FA86ED5703}" destId="{59BC564F-0210-457F-B645-817E8163072B}" srcOrd="0" destOrd="2" presId="urn:microsoft.com/office/officeart/2018/5/layout/CenteredIconLabelDescriptionList"/>
    <dgm:cxn modelId="{30B4FBAA-9607-46AA-A8E5-EC86700B3FE4}" srcId="{2D71AD8B-B8FC-4A99-B456-E8BA4EB84E72}" destId="{CF8A01F5-CB8E-4F69-9ABE-225F965004B5}" srcOrd="0" destOrd="0" parTransId="{3DCC9181-CFF5-4A62-92E9-F2F9880D50A6}" sibTransId="{D41B0385-3FC7-49E4-914D-85C99752E857}"/>
    <dgm:cxn modelId="{4290A1AB-FF95-458D-90F8-675FE037CF86}" srcId="{3F509073-68A5-4150-9A3D-EC50586F51EF}" destId="{7347F43F-11E7-4ACE-AC4B-F03576DF4521}" srcOrd="0" destOrd="0" parTransId="{DC0EB48D-A20A-4368-BB9C-5F281E943302}" sibTransId="{066B7082-1246-46ED-9462-439B5C575761}"/>
    <dgm:cxn modelId="{7F19D0B1-301F-4BB9-A6E6-363DD8FEFB3A}" srcId="{85A688B5-AF13-479D-A820-55E35F78AAB2}" destId="{6D934002-2A5F-497F-B8C0-18D00CE35BC2}" srcOrd="0" destOrd="0" parTransId="{7C1C3F03-9BCC-4C78-8F06-7400C1943DCF}" sibTransId="{E2F10CE2-C97B-4F71-8749-A8C1B9406F36}"/>
    <dgm:cxn modelId="{385F90C1-DA31-4277-B52A-1A6B4AD68D16}" srcId="{85A688B5-AF13-479D-A820-55E35F78AAB2}" destId="{E096C726-6D05-4223-8A4F-50FA86ED5703}" srcOrd="2" destOrd="0" parTransId="{97E6274F-09F8-41C1-9FFC-39AAF2F4B6AA}" sibTransId="{D2CD7C49-D689-4CA6-ADCE-3D4AD7F74789}"/>
    <dgm:cxn modelId="{C80EE4C1-E1AB-40AE-BAD9-6D7D17CA5764}" type="presOf" srcId="{E06B1BB9-3033-4D21-8E0E-0EB0528F2334}" destId="{59BC564F-0210-457F-B645-817E8163072B}" srcOrd="0" destOrd="3" presId="urn:microsoft.com/office/officeart/2018/5/layout/CenteredIconLabelDescriptionList"/>
    <dgm:cxn modelId="{06EBE4C6-0B64-4F1A-91D8-04891C1C395F}" type="presOf" srcId="{3F509073-68A5-4150-9A3D-EC50586F51EF}" destId="{A3EAF4A6-2366-4EE6-ACF1-BF6AF23F714F}" srcOrd="0" destOrd="0" presId="urn:microsoft.com/office/officeart/2018/5/layout/CenteredIconLabelDescriptionList"/>
    <dgm:cxn modelId="{16B37ED0-BDED-4F68-BB86-61DF077F3552}" srcId="{CE302330-87BA-41C3-BE70-6BE3581A9C23}" destId="{3F509073-68A5-4150-9A3D-EC50586F51EF}" srcOrd="1" destOrd="0" parTransId="{AB8987C9-A11B-4ECB-A1CE-8FDD63DDFA5B}" sibTransId="{74B46C46-234B-462A-960C-66A7D91ACDDB}"/>
    <dgm:cxn modelId="{B7FCC7D7-E1BD-49E0-B9A6-E34BCF5F1F11}" type="presOf" srcId="{7347F43F-11E7-4ACE-AC4B-F03576DF4521}" destId="{795D74A5-D2C4-494D-9D57-404AD12FA69F}" srcOrd="0" destOrd="0" presId="urn:microsoft.com/office/officeart/2018/5/layout/CenteredIconLabelDescriptionList"/>
    <dgm:cxn modelId="{402057D8-76E0-47E4-8D9C-BE8004F57430}" srcId="{CE302330-87BA-41C3-BE70-6BE3581A9C23}" destId="{2D71AD8B-B8FC-4A99-B456-E8BA4EB84E72}" srcOrd="2" destOrd="0" parTransId="{0CB5A5FE-2932-404B-8796-CF9A04EF3A75}" sibTransId="{0B0DDA8B-9E29-4900-A9AD-5C248CC93B14}"/>
    <dgm:cxn modelId="{FB749CDB-B597-4BA3-8AD0-B286FB700152}" type="presOf" srcId="{CE302330-87BA-41C3-BE70-6BE3581A9C23}" destId="{C960C8E4-AA62-4C02-A504-6CA2C67804C0}" srcOrd="0" destOrd="0" presId="urn:microsoft.com/office/officeart/2018/5/layout/CenteredIconLabelDescriptionList"/>
    <dgm:cxn modelId="{F381B3DB-6C9E-4F08-B473-0F037C2EABDB}" srcId="{CE302330-87BA-41C3-BE70-6BE3581A9C23}" destId="{85A688B5-AF13-479D-A820-55E35F78AAB2}" srcOrd="3" destOrd="0" parTransId="{6AD8F463-1D66-43A0-9C2A-858F6968DD03}" sibTransId="{F9A264AB-BC70-4AAA-BD12-F0E7D074F585}"/>
    <dgm:cxn modelId="{63C325E3-A690-4E4C-B754-52CA7E30265E}" type="presOf" srcId="{71FDF0C0-E78A-4A72-9A4E-ECF2D0DCBC5D}" destId="{2C75AB1A-AC60-4344-BDBE-E00174D58FA0}" srcOrd="0" destOrd="0" presId="urn:microsoft.com/office/officeart/2018/5/layout/CenteredIconLabelDescriptionList"/>
    <dgm:cxn modelId="{086F63EA-6927-49FC-9C1F-2E5F48AC3B02}" type="presOf" srcId="{6D934002-2A5F-497F-B8C0-18D00CE35BC2}" destId="{59BC564F-0210-457F-B645-817E8163072B}" srcOrd="0" destOrd="0" presId="urn:microsoft.com/office/officeart/2018/5/layout/CenteredIconLabelDescriptionList"/>
    <dgm:cxn modelId="{3B91AFF3-52CE-46D0-9318-C807FFEE74E6}" srcId="{85A688B5-AF13-479D-A820-55E35F78AAB2}" destId="{EF329BE6-D68A-49E0-8BD6-B4A20F1C161F}" srcOrd="1" destOrd="0" parTransId="{4D5DB31D-16E4-4C49-B35A-94850327F638}" sibTransId="{A7CD8DC4-42A4-4362-8086-4AE32F425F5F}"/>
    <dgm:cxn modelId="{34D609F7-5E5D-4BB4-84D7-308EFB7B2937}" srcId="{CE302330-87BA-41C3-BE70-6BE3581A9C23}" destId="{71FDF0C0-E78A-4A72-9A4E-ECF2D0DCBC5D}" srcOrd="0" destOrd="0" parTransId="{ABEAC507-B319-43ED-929D-3C6271EFE85F}" sibTransId="{AF0F90CD-D326-43A3-83EA-EB375A3CA921}"/>
    <dgm:cxn modelId="{0434BAFC-6016-4E3D-8B02-BDB2ABA0DB42}" type="presParOf" srcId="{C960C8E4-AA62-4C02-A504-6CA2C67804C0}" destId="{87C378EA-20AE-4C1B-BD51-43B2809AFD55}" srcOrd="0" destOrd="0" presId="urn:microsoft.com/office/officeart/2018/5/layout/CenteredIconLabelDescriptionList"/>
    <dgm:cxn modelId="{8C1CBD51-53B9-48AE-9ADE-9FC10438BD60}" type="presParOf" srcId="{87C378EA-20AE-4C1B-BD51-43B2809AFD55}" destId="{E1607692-C8D2-426E-A62D-5505C4920E0B}" srcOrd="0" destOrd="0" presId="urn:microsoft.com/office/officeart/2018/5/layout/CenteredIconLabelDescriptionList"/>
    <dgm:cxn modelId="{21B8DD37-41EF-4AF4-BAE4-9B6A7DF0480A}" type="presParOf" srcId="{87C378EA-20AE-4C1B-BD51-43B2809AFD55}" destId="{953F35D2-A9DA-4378-85FD-B9478B19E80A}" srcOrd="1" destOrd="0" presId="urn:microsoft.com/office/officeart/2018/5/layout/CenteredIconLabelDescriptionList"/>
    <dgm:cxn modelId="{1092BA6D-A793-47ED-9D2D-6CEFC812807C}" type="presParOf" srcId="{87C378EA-20AE-4C1B-BD51-43B2809AFD55}" destId="{2C75AB1A-AC60-4344-BDBE-E00174D58FA0}" srcOrd="2" destOrd="0" presId="urn:microsoft.com/office/officeart/2018/5/layout/CenteredIconLabelDescriptionList"/>
    <dgm:cxn modelId="{2D1F8747-4501-47C0-AFAD-393E3F1B14E5}" type="presParOf" srcId="{87C378EA-20AE-4C1B-BD51-43B2809AFD55}" destId="{4FEAA151-E3B5-406A-BA86-D1DFB4E40A7D}" srcOrd="3" destOrd="0" presId="urn:microsoft.com/office/officeart/2018/5/layout/CenteredIconLabelDescriptionList"/>
    <dgm:cxn modelId="{37EE0A1C-5491-46A1-9782-386B904C4AC7}" type="presParOf" srcId="{87C378EA-20AE-4C1B-BD51-43B2809AFD55}" destId="{06420E8D-ED50-426F-9180-B26521CCDC82}" srcOrd="4" destOrd="0" presId="urn:microsoft.com/office/officeart/2018/5/layout/CenteredIconLabelDescriptionList"/>
    <dgm:cxn modelId="{29123344-2DE0-4D47-A621-E9434CE48ECA}" type="presParOf" srcId="{C960C8E4-AA62-4C02-A504-6CA2C67804C0}" destId="{E5CC39F4-085C-4C85-B1C4-06B4988212B7}" srcOrd="1" destOrd="0" presId="urn:microsoft.com/office/officeart/2018/5/layout/CenteredIconLabelDescriptionList"/>
    <dgm:cxn modelId="{D5017232-53DE-4F51-AD9B-DD8931385F22}" type="presParOf" srcId="{C960C8E4-AA62-4C02-A504-6CA2C67804C0}" destId="{1D8D097C-DD14-433B-B114-E2D197BBF801}" srcOrd="2" destOrd="0" presId="urn:microsoft.com/office/officeart/2018/5/layout/CenteredIconLabelDescriptionList"/>
    <dgm:cxn modelId="{232EB26E-624F-4968-89D8-9A09DBCD417E}" type="presParOf" srcId="{1D8D097C-DD14-433B-B114-E2D197BBF801}" destId="{3BD88F42-DBA4-4B54-A590-E4585C69195C}" srcOrd="0" destOrd="0" presId="urn:microsoft.com/office/officeart/2018/5/layout/CenteredIconLabelDescriptionList"/>
    <dgm:cxn modelId="{1FDFB5BC-6AB7-4BD5-915F-F42564870ED4}" type="presParOf" srcId="{1D8D097C-DD14-433B-B114-E2D197BBF801}" destId="{37A1798B-E215-470B-9F7A-66ED8F2BE431}" srcOrd="1" destOrd="0" presId="urn:microsoft.com/office/officeart/2018/5/layout/CenteredIconLabelDescriptionList"/>
    <dgm:cxn modelId="{24FCCD71-2BE7-4649-AEAB-AA3C59C841C6}" type="presParOf" srcId="{1D8D097C-DD14-433B-B114-E2D197BBF801}" destId="{A3EAF4A6-2366-4EE6-ACF1-BF6AF23F714F}" srcOrd="2" destOrd="0" presId="urn:microsoft.com/office/officeart/2018/5/layout/CenteredIconLabelDescriptionList"/>
    <dgm:cxn modelId="{EFF06387-BE6F-4472-8BE2-38291AA17237}" type="presParOf" srcId="{1D8D097C-DD14-433B-B114-E2D197BBF801}" destId="{9F4D2A5E-B8FE-4BBF-A7E7-FE06B8306996}" srcOrd="3" destOrd="0" presId="urn:microsoft.com/office/officeart/2018/5/layout/CenteredIconLabelDescriptionList"/>
    <dgm:cxn modelId="{B24A1AB1-3345-4D54-A7A4-CC4829F9CF38}" type="presParOf" srcId="{1D8D097C-DD14-433B-B114-E2D197BBF801}" destId="{795D74A5-D2C4-494D-9D57-404AD12FA69F}" srcOrd="4" destOrd="0" presId="urn:microsoft.com/office/officeart/2018/5/layout/CenteredIconLabelDescriptionList"/>
    <dgm:cxn modelId="{D98BB016-EAA5-49E6-87B3-B6771ADCEC89}" type="presParOf" srcId="{C960C8E4-AA62-4C02-A504-6CA2C67804C0}" destId="{B3B88516-0E7C-4DB8-ACDB-DC3691E86F8D}" srcOrd="3" destOrd="0" presId="urn:microsoft.com/office/officeart/2018/5/layout/CenteredIconLabelDescriptionList"/>
    <dgm:cxn modelId="{841269C6-2AA7-4AB7-A040-D17BAA5EF672}" type="presParOf" srcId="{C960C8E4-AA62-4C02-A504-6CA2C67804C0}" destId="{F04E6A24-3CF3-417A-A78C-B50D65EF1145}" srcOrd="4" destOrd="0" presId="urn:microsoft.com/office/officeart/2018/5/layout/CenteredIconLabelDescriptionList"/>
    <dgm:cxn modelId="{2B3AB144-5C31-49DA-9A6C-101F93311734}" type="presParOf" srcId="{F04E6A24-3CF3-417A-A78C-B50D65EF1145}" destId="{330D25D5-3FF2-4285-B714-A61DFD904887}" srcOrd="0" destOrd="0" presId="urn:microsoft.com/office/officeart/2018/5/layout/CenteredIconLabelDescriptionList"/>
    <dgm:cxn modelId="{134E0339-5C8E-4A98-9881-8613E39A018E}" type="presParOf" srcId="{F04E6A24-3CF3-417A-A78C-B50D65EF1145}" destId="{AC036D66-9A02-48EE-AF4C-6F8D5FD4B9F0}" srcOrd="1" destOrd="0" presId="urn:microsoft.com/office/officeart/2018/5/layout/CenteredIconLabelDescriptionList"/>
    <dgm:cxn modelId="{B2A8E8EB-DF25-41DC-A904-1AC2D881B1CE}" type="presParOf" srcId="{F04E6A24-3CF3-417A-A78C-B50D65EF1145}" destId="{7972A54E-DF3D-4675-A202-A7746DA598B9}" srcOrd="2" destOrd="0" presId="urn:microsoft.com/office/officeart/2018/5/layout/CenteredIconLabelDescriptionList"/>
    <dgm:cxn modelId="{EEE54EC7-B4C0-496A-865D-547F56A8C1FB}" type="presParOf" srcId="{F04E6A24-3CF3-417A-A78C-B50D65EF1145}" destId="{178C9A2A-4422-443A-922F-FBED009BA669}" srcOrd="3" destOrd="0" presId="urn:microsoft.com/office/officeart/2018/5/layout/CenteredIconLabelDescriptionList"/>
    <dgm:cxn modelId="{A46D211E-51D3-4F11-9BC4-77690637DBA8}" type="presParOf" srcId="{F04E6A24-3CF3-417A-A78C-B50D65EF1145}" destId="{7F46F0B8-4579-40F1-AA98-977FA4CDDBA5}" srcOrd="4" destOrd="0" presId="urn:microsoft.com/office/officeart/2018/5/layout/CenteredIconLabelDescriptionList"/>
    <dgm:cxn modelId="{62B89BCD-445F-4EA4-9481-0EB01AFD54F2}" type="presParOf" srcId="{C960C8E4-AA62-4C02-A504-6CA2C67804C0}" destId="{5167B3F9-4C4F-4601-8C9E-A1155CE20019}" srcOrd="5" destOrd="0" presId="urn:microsoft.com/office/officeart/2018/5/layout/CenteredIconLabelDescriptionList"/>
    <dgm:cxn modelId="{4E8B9F26-7597-4CE7-A065-779E8900B245}" type="presParOf" srcId="{C960C8E4-AA62-4C02-A504-6CA2C67804C0}" destId="{114ECD56-76AE-4803-8B93-02DC7A708E81}" srcOrd="6" destOrd="0" presId="urn:microsoft.com/office/officeart/2018/5/layout/CenteredIconLabelDescriptionList"/>
    <dgm:cxn modelId="{78381ED9-8529-4FBD-A3BF-87F1A0886C5F}" type="presParOf" srcId="{114ECD56-76AE-4803-8B93-02DC7A708E81}" destId="{E54FEC08-297C-4C86-91BB-FB51FF6537B7}" srcOrd="0" destOrd="0" presId="urn:microsoft.com/office/officeart/2018/5/layout/CenteredIconLabelDescriptionList"/>
    <dgm:cxn modelId="{D11089CD-8B1B-4F5F-84DE-1EC6B064A679}" type="presParOf" srcId="{114ECD56-76AE-4803-8B93-02DC7A708E81}" destId="{DC0F9973-9B73-4C7D-8203-DEC59C5FF5CC}" srcOrd="1" destOrd="0" presId="urn:microsoft.com/office/officeart/2018/5/layout/CenteredIconLabelDescriptionList"/>
    <dgm:cxn modelId="{0A72391F-3206-4532-998B-F84F77FC2A1D}" type="presParOf" srcId="{114ECD56-76AE-4803-8B93-02DC7A708E81}" destId="{E3BB4218-A124-4B5A-838C-6E5F3C6A190D}" srcOrd="2" destOrd="0" presId="urn:microsoft.com/office/officeart/2018/5/layout/CenteredIconLabelDescriptionList"/>
    <dgm:cxn modelId="{DBD681B4-ECA9-443E-8340-DC97409D08A6}" type="presParOf" srcId="{114ECD56-76AE-4803-8B93-02DC7A708E81}" destId="{057B9976-E8D9-4653-B87E-C3B8E2C09EDD}" srcOrd="3" destOrd="0" presId="urn:microsoft.com/office/officeart/2018/5/layout/CenteredIconLabelDescriptionList"/>
    <dgm:cxn modelId="{53AC04C2-D85B-4DC4-BAC3-A265303426D8}" type="presParOf" srcId="{114ECD56-76AE-4803-8B93-02DC7A708E81}" destId="{59BC564F-0210-457F-B645-817E8163072B}"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39CFFC-72DD-4C17-8F10-A5EB4C22FDEF}"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2503DFEA-66E1-43FF-847C-FBD71D1B0F58}">
      <dgm:prSet/>
      <dgm:spPr/>
      <dgm:t>
        <a:bodyPr/>
        <a:lstStyle/>
        <a:p>
          <a:pPr rtl="0"/>
          <a:r>
            <a:rPr lang="en-US" dirty="0"/>
            <a:t>Excluded 2017</a:t>
          </a:r>
          <a:r>
            <a:rPr lang="en-US" dirty="0">
              <a:latin typeface="Avenir Next LT Pro"/>
            </a:rPr>
            <a:t> </a:t>
          </a:r>
          <a:endParaRPr lang="en-US" dirty="0"/>
        </a:p>
      </dgm:t>
    </dgm:pt>
    <dgm:pt modelId="{AB57EFA3-47E8-44C1-8289-D23E1AC651E3}" type="parTrans" cxnId="{A2CC5CF5-61FD-4A20-8D35-A9BFE2014C2F}">
      <dgm:prSet/>
      <dgm:spPr/>
      <dgm:t>
        <a:bodyPr/>
        <a:lstStyle/>
        <a:p>
          <a:endParaRPr lang="en-US"/>
        </a:p>
      </dgm:t>
    </dgm:pt>
    <dgm:pt modelId="{B7B3D019-6529-4778-A98D-CF46518B926F}" type="sibTrans" cxnId="{A2CC5CF5-61FD-4A20-8D35-A9BFE2014C2F}">
      <dgm:prSet/>
      <dgm:spPr/>
      <dgm:t>
        <a:bodyPr/>
        <a:lstStyle/>
        <a:p>
          <a:endParaRPr lang="en-US"/>
        </a:p>
      </dgm:t>
    </dgm:pt>
    <dgm:pt modelId="{E4DE32DD-AED4-4A11-86AC-F9A97F106DBB}">
      <dgm:prSet/>
      <dgm:spPr/>
      <dgm:t>
        <a:bodyPr/>
        <a:lstStyle/>
        <a:p>
          <a:pPr rtl="0"/>
          <a:r>
            <a:rPr lang="en-US" dirty="0">
              <a:latin typeface="Avenir Next LT Pro"/>
            </a:rPr>
            <a:t>Lack</a:t>
          </a:r>
          <a:r>
            <a:rPr lang="en-US" dirty="0"/>
            <a:t> of data </a:t>
          </a:r>
          <a:r>
            <a:rPr lang="en-US" dirty="0">
              <a:latin typeface="Avenir Next LT Pro"/>
            </a:rPr>
            <a:t>from</a:t>
          </a:r>
          <a:r>
            <a:rPr lang="en-US" dirty="0"/>
            <a:t> November</a:t>
          </a:r>
          <a:r>
            <a:rPr lang="en-US" dirty="0">
              <a:latin typeface="Avenir Next LT Pro"/>
            </a:rPr>
            <a:t> to</a:t>
          </a:r>
          <a:r>
            <a:rPr lang="en-US" dirty="0"/>
            <a:t> December 2019</a:t>
          </a:r>
        </a:p>
      </dgm:t>
    </dgm:pt>
    <dgm:pt modelId="{DA60DA5E-7646-4C15-8A64-9EB5143E6F2F}" type="parTrans" cxnId="{219F05EC-8299-4404-AB8B-7D8284D8FA15}">
      <dgm:prSet/>
      <dgm:spPr/>
      <dgm:t>
        <a:bodyPr/>
        <a:lstStyle/>
        <a:p>
          <a:endParaRPr lang="en-US"/>
        </a:p>
      </dgm:t>
    </dgm:pt>
    <dgm:pt modelId="{58B4064B-0E52-420F-9591-2B7483B61BF8}" type="sibTrans" cxnId="{219F05EC-8299-4404-AB8B-7D8284D8FA15}">
      <dgm:prSet/>
      <dgm:spPr/>
      <dgm:t>
        <a:bodyPr/>
        <a:lstStyle/>
        <a:p>
          <a:endParaRPr lang="en-US"/>
        </a:p>
      </dgm:t>
    </dgm:pt>
    <dgm:pt modelId="{25428A38-40E7-47CF-9A43-BB9665DF99C6}">
      <dgm:prSet/>
      <dgm:spPr/>
      <dgm:t>
        <a:bodyPr/>
        <a:lstStyle/>
        <a:p>
          <a:r>
            <a:rPr lang="en-US" dirty="0"/>
            <a:t>Selected months from </a:t>
          </a:r>
          <a:r>
            <a:rPr lang="en-US" b="1" dirty="0"/>
            <a:t>January 2018 to June 2018</a:t>
          </a:r>
          <a:r>
            <a:rPr lang="en-US" dirty="0"/>
            <a:t> then </a:t>
          </a:r>
          <a:r>
            <a:rPr lang="en-US" b="1" dirty="0"/>
            <a:t>January 2019 to </a:t>
          </a:r>
          <a:r>
            <a:rPr lang="en-US" b="1" dirty="0">
              <a:latin typeface="Avenir Next LT Pro"/>
            </a:rPr>
            <a:t>June</a:t>
          </a:r>
          <a:r>
            <a:rPr lang="en-US" b="1" dirty="0"/>
            <a:t> 2019</a:t>
          </a:r>
        </a:p>
      </dgm:t>
    </dgm:pt>
    <dgm:pt modelId="{C63B8D86-E943-4C5A-968C-DECFE463CA12}" type="parTrans" cxnId="{3BCD2414-4BCB-4E61-B187-41CE969B2F76}">
      <dgm:prSet/>
      <dgm:spPr/>
      <dgm:t>
        <a:bodyPr/>
        <a:lstStyle/>
        <a:p>
          <a:endParaRPr lang="en-US"/>
        </a:p>
      </dgm:t>
    </dgm:pt>
    <dgm:pt modelId="{020F021E-2AFE-475B-B844-481D8C64783E}" type="sibTrans" cxnId="{3BCD2414-4BCB-4E61-B187-41CE969B2F76}">
      <dgm:prSet/>
      <dgm:spPr/>
      <dgm:t>
        <a:bodyPr/>
        <a:lstStyle/>
        <a:p>
          <a:endParaRPr lang="en-US"/>
        </a:p>
      </dgm:t>
    </dgm:pt>
    <dgm:pt modelId="{346B2A6D-02BE-42D9-B289-6D76B66A0C2B}">
      <dgm:prSet/>
      <dgm:spPr/>
      <dgm:t>
        <a:bodyPr/>
        <a:lstStyle/>
        <a:p>
          <a:r>
            <a:rPr lang="en-US" dirty="0"/>
            <a:t>Treated each 6-month period as a whole season</a:t>
          </a:r>
        </a:p>
      </dgm:t>
    </dgm:pt>
    <dgm:pt modelId="{37F6214F-173A-406B-AEB9-4154320EC112}" type="parTrans" cxnId="{CD0874F3-7307-493C-881A-99DCBF906158}">
      <dgm:prSet/>
      <dgm:spPr/>
      <dgm:t>
        <a:bodyPr/>
        <a:lstStyle/>
        <a:p>
          <a:endParaRPr lang="en-US"/>
        </a:p>
      </dgm:t>
    </dgm:pt>
    <dgm:pt modelId="{E51B27C4-152B-4435-922D-DFC2862C5995}" type="sibTrans" cxnId="{CD0874F3-7307-493C-881A-99DCBF906158}">
      <dgm:prSet/>
      <dgm:spPr/>
      <dgm:t>
        <a:bodyPr/>
        <a:lstStyle/>
        <a:p>
          <a:endParaRPr lang="en-US"/>
        </a:p>
      </dgm:t>
    </dgm:pt>
    <dgm:pt modelId="{B39B8C3A-9E9A-4B6F-92F5-CB2866F0EA44}">
      <dgm:prSet/>
      <dgm:spPr/>
      <dgm:t>
        <a:bodyPr/>
        <a:lstStyle/>
        <a:p>
          <a:pPr rtl="0"/>
          <a:r>
            <a:rPr lang="en-US" dirty="0"/>
            <a:t>Both 6-month periods were then concatenated</a:t>
          </a:r>
          <a:r>
            <a:rPr lang="en-US" dirty="0">
              <a:latin typeface="Avenir Next LT Pro"/>
            </a:rPr>
            <a:t> into one single dataset</a:t>
          </a:r>
          <a:endParaRPr lang="en-US" dirty="0"/>
        </a:p>
      </dgm:t>
    </dgm:pt>
    <dgm:pt modelId="{AE78F2F8-F80D-41A5-8D34-AF523546CE16}" type="parTrans" cxnId="{8279B8E0-3A6F-46FE-B0F8-A2FDF1DB9CD0}">
      <dgm:prSet/>
      <dgm:spPr/>
      <dgm:t>
        <a:bodyPr/>
        <a:lstStyle/>
        <a:p>
          <a:endParaRPr lang="en-US"/>
        </a:p>
      </dgm:t>
    </dgm:pt>
    <dgm:pt modelId="{7970065A-73BA-456E-9843-6EB7BB94E34C}" type="sibTrans" cxnId="{8279B8E0-3A6F-46FE-B0F8-A2FDF1DB9CD0}">
      <dgm:prSet/>
      <dgm:spPr/>
      <dgm:t>
        <a:bodyPr/>
        <a:lstStyle/>
        <a:p>
          <a:endParaRPr lang="en-US"/>
        </a:p>
      </dgm:t>
    </dgm:pt>
    <dgm:pt modelId="{A4521D9D-6555-4AC0-8FE4-E9A0ADD6A749}">
      <dgm:prSet/>
      <dgm:spPr/>
      <dgm:t>
        <a:bodyPr/>
        <a:lstStyle/>
        <a:p>
          <a:r>
            <a:rPr lang="en-US" dirty="0"/>
            <a:t>Selected historical data that best represented new products </a:t>
          </a:r>
        </a:p>
      </dgm:t>
    </dgm:pt>
    <dgm:pt modelId="{D32FA05E-3872-4273-8CD6-07234E3B5463}" type="parTrans" cxnId="{A29ECE24-BF5E-42B6-82E3-22322D8732E8}">
      <dgm:prSet/>
      <dgm:spPr/>
      <dgm:t>
        <a:bodyPr/>
        <a:lstStyle/>
        <a:p>
          <a:endParaRPr lang="en-US"/>
        </a:p>
      </dgm:t>
    </dgm:pt>
    <dgm:pt modelId="{F5C71B43-71F0-475E-9334-2B5C52B37041}" type="sibTrans" cxnId="{A29ECE24-BF5E-42B6-82E3-22322D8732E8}">
      <dgm:prSet/>
      <dgm:spPr/>
      <dgm:t>
        <a:bodyPr/>
        <a:lstStyle/>
        <a:p>
          <a:endParaRPr lang="en-US"/>
        </a:p>
      </dgm:t>
    </dgm:pt>
    <dgm:pt modelId="{B9E6EC85-E5A9-4AA6-9A80-99EF4587739E}">
      <dgm:prSet/>
      <dgm:spPr/>
      <dgm:t>
        <a:bodyPr/>
        <a:lstStyle/>
        <a:p>
          <a:r>
            <a:rPr lang="en-US" dirty="0"/>
            <a:t>Selected data based on Style Group, Color, and Fabrication</a:t>
          </a:r>
        </a:p>
      </dgm:t>
    </dgm:pt>
    <dgm:pt modelId="{83328571-8BB9-48BF-AD22-ADC90EAFF887}" type="parTrans" cxnId="{4CEAEF10-D2EE-4C51-838C-1F87CE5BD127}">
      <dgm:prSet/>
      <dgm:spPr/>
      <dgm:t>
        <a:bodyPr/>
        <a:lstStyle/>
        <a:p>
          <a:endParaRPr lang="en-US"/>
        </a:p>
      </dgm:t>
    </dgm:pt>
    <dgm:pt modelId="{12D0DB76-C65A-4642-A647-3EEB046ED4EF}" type="sibTrans" cxnId="{4CEAEF10-D2EE-4C51-838C-1F87CE5BD127}">
      <dgm:prSet/>
      <dgm:spPr/>
      <dgm:t>
        <a:bodyPr/>
        <a:lstStyle/>
        <a:p>
          <a:endParaRPr lang="en-US"/>
        </a:p>
      </dgm:t>
    </dgm:pt>
    <dgm:pt modelId="{23902C09-97D1-4E68-8EFB-59BB661DE44E}">
      <dgm:prSet/>
      <dgm:spPr/>
      <dgm:t>
        <a:bodyPr/>
        <a:lstStyle/>
        <a:p>
          <a:r>
            <a:rPr lang="en-US" dirty="0"/>
            <a:t>Created datasets that had the most observations possible while being specific enough to address each new product</a:t>
          </a:r>
        </a:p>
      </dgm:t>
    </dgm:pt>
    <dgm:pt modelId="{2A958054-3FFA-4E43-8078-B95269F3B523}" type="parTrans" cxnId="{AF5EB5A0-16D6-4147-BCCE-1891D8253C8A}">
      <dgm:prSet/>
      <dgm:spPr/>
      <dgm:t>
        <a:bodyPr/>
        <a:lstStyle/>
        <a:p>
          <a:endParaRPr lang="en-US"/>
        </a:p>
      </dgm:t>
    </dgm:pt>
    <dgm:pt modelId="{93C8E336-0E03-4BF1-9AB4-05CDD95CD3E2}" type="sibTrans" cxnId="{AF5EB5A0-16D6-4147-BCCE-1891D8253C8A}">
      <dgm:prSet/>
      <dgm:spPr/>
      <dgm:t>
        <a:bodyPr/>
        <a:lstStyle/>
        <a:p>
          <a:endParaRPr lang="en-US"/>
        </a:p>
      </dgm:t>
    </dgm:pt>
    <dgm:pt modelId="{AB2672E9-AB66-4D23-8E20-923AFDB9C997}">
      <dgm:prSet/>
      <dgm:spPr/>
      <dgm:t>
        <a:bodyPr/>
        <a:lstStyle/>
        <a:p>
          <a:r>
            <a:rPr lang="en-US" dirty="0"/>
            <a:t>If there was more than one observation for a time period, we averaged the demand for those observations </a:t>
          </a:r>
        </a:p>
      </dgm:t>
    </dgm:pt>
    <dgm:pt modelId="{84E64A7D-374A-4207-A6D6-54E571DBD131}" type="parTrans" cxnId="{08FB03B4-7053-4D54-BDC6-AEE629E1F71B}">
      <dgm:prSet/>
      <dgm:spPr/>
      <dgm:t>
        <a:bodyPr/>
        <a:lstStyle/>
        <a:p>
          <a:endParaRPr lang="en-US"/>
        </a:p>
      </dgm:t>
    </dgm:pt>
    <dgm:pt modelId="{F1DB93A9-0F86-41D4-B495-5A4E20CF5C87}" type="sibTrans" cxnId="{08FB03B4-7053-4D54-BDC6-AEE629E1F71B}">
      <dgm:prSet/>
      <dgm:spPr/>
      <dgm:t>
        <a:bodyPr/>
        <a:lstStyle/>
        <a:p>
          <a:endParaRPr lang="en-US"/>
        </a:p>
      </dgm:t>
    </dgm:pt>
    <dgm:pt modelId="{76B7DD08-0E73-4C14-B2E5-E3FE72E9BE8B}">
      <dgm:prSet phldr="0"/>
      <dgm:spPr/>
      <dgm:t>
        <a:bodyPr/>
        <a:lstStyle/>
        <a:p>
          <a:r>
            <a:rPr lang="en-US" dirty="0">
              <a:latin typeface="Avenir Next LT Pro"/>
            </a:rPr>
            <a:t>Extreme</a:t>
          </a:r>
          <a:r>
            <a:rPr lang="en-US" dirty="0"/>
            <a:t> variance in product demand from years 2018 and 2019</a:t>
          </a:r>
        </a:p>
      </dgm:t>
    </dgm:pt>
    <dgm:pt modelId="{FE787C29-D8F5-4980-8CB7-74E619E04C8B}" type="parTrans" cxnId="{70321F5B-D182-480E-AED7-F4A77F296816}">
      <dgm:prSet/>
      <dgm:spPr/>
    </dgm:pt>
    <dgm:pt modelId="{4F92DF81-65DF-4D5D-A6F1-D28040D6C929}" type="sibTrans" cxnId="{70321F5B-D182-480E-AED7-F4A77F296816}">
      <dgm:prSet/>
      <dgm:spPr/>
    </dgm:pt>
    <dgm:pt modelId="{D8CE5A33-E97D-4D36-8099-83BAF9011FD2}" type="pres">
      <dgm:prSet presAssocID="{9339CFFC-72DD-4C17-8F10-A5EB4C22FDEF}" presName="linear" presStyleCnt="0">
        <dgm:presLayoutVars>
          <dgm:animLvl val="lvl"/>
          <dgm:resizeHandles val="exact"/>
        </dgm:presLayoutVars>
      </dgm:prSet>
      <dgm:spPr/>
    </dgm:pt>
    <dgm:pt modelId="{A18D8279-29BB-4BF9-9C8E-B649F1E3BADA}" type="pres">
      <dgm:prSet presAssocID="{2503DFEA-66E1-43FF-847C-FBD71D1B0F58}" presName="parentText" presStyleLbl="node1" presStyleIdx="0" presStyleCnt="3">
        <dgm:presLayoutVars>
          <dgm:chMax val="0"/>
          <dgm:bulletEnabled val="1"/>
        </dgm:presLayoutVars>
      </dgm:prSet>
      <dgm:spPr/>
    </dgm:pt>
    <dgm:pt modelId="{24234E91-AE94-4DA7-B08C-4DBE156C711C}" type="pres">
      <dgm:prSet presAssocID="{2503DFEA-66E1-43FF-847C-FBD71D1B0F58}" presName="childText" presStyleLbl="revTx" presStyleIdx="0" presStyleCnt="3">
        <dgm:presLayoutVars>
          <dgm:bulletEnabled val="1"/>
        </dgm:presLayoutVars>
      </dgm:prSet>
      <dgm:spPr/>
    </dgm:pt>
    <dgm:pt modelId="{8D4B4AE0-1239-4C02-9E90-236F8DAA6A85}" type="pres">
      <dgm:prSet presAssocID="{E4DE32DD-AED4-4A11-86AC-F9A97F106DBB}" presName="parentText" presStyleLbl="node1" presStyleIdx="1" presStyleCnt="3">
        <dgm:presLayoutVars>
          <dgm:chMax val="0"/>
          <dgm:bulletEnabled val="1"/>
        </dgm:presLayoutVars>
      </dgm:prSet>
      <dgm:spPr/>
    </dgm:pt>
    <dgm:pt modelId="{46871409-965A-4D82-860B-A6BF612D98AC}" type="pres">
      <dgm:prSet presAssocID="{E4DE32DD-AED4-4A11-86AC-F9A97F106DBB}" presName="childText" presStyleLbl="revTx" presStyleIdx="1" presStyleCnt="3">
        <dgm:presLayoutVars>
          <dgm:bulletEnabled val="1"/>
        </dgm:presLayoutVars>
      </dgm:prSet>
      <dgm:spPr/>
    </dgm:pt>
    <dgm:pt modelId="{A6BECC94-4A17-4EA5-A8C7-533D474F9A75}" type="pres">
      <dgm:prSet presAssocID="{A4521D9D-6555-4AC0-8FE4-E9A0ADD6A749}" presName="parentText" presStyleLbl="node1" presStyleIdx="2" presStyleCnt="3">
        <dgm:presLayoutVars>
          <dgm:chMax val="0"/>
          <dgm:bulletEnabled val="1"/>
        </dgm:presLayoutVars>
      </dgm:prSet>
      <dgm:spPr/>
    </dgm:pt>
    <dgm:pt modelId="{E70E66C7-DCD4-4BD5-B901-37F3BCBB9AB8}" type="pres">
      <dgm:prSet presAssocID="{A4521D9D-6555-4AC0-8FE4-E9A0ADD6A749}" presName="childText" presStyleLbl="revTx" presStyleIdx="2" presStyleCnt="3">
        <dgm:presLayoutVars>
          <dgm:bulletEnabled val="1"/>
        </dgm:presLayoutVars>
      </dgm:prSet>
      <dgm:spPr/>
    </dgm:pt>
  </dgm:ptLst>
  <dgm:cxnLst>
    <dgm:cxn modelId="{1F43A90A-6144-4901-8818-91F6B56A3097}" type="presOf" srcId="{9339CFFC-72DD-4C17-8F10-A5EB4C22FDEF}" destId="{D8CE5A33-E97D-4D36-8099-83BAF9011FD2}" srcOrd="0" destOrd="0" presId="urn:microsoft.com/office/officeart/2005/8/layout/vList2"/>
    <dgm:cxn modelId="{4CEAEF10-D2EE-4C51-838C-1F87CE5BD127}" srcId="{A4521D9D-6555-4AC0-8FE4-E9A0ADD6A749}" destId="{B9E6EC85-E5A9-4AA6-9A80-99EF4587739E}" srcOrd="0" destOrd="0" parTransId="{83328571-8BB9-48BF-AD22-ADC90EAFF887}" sibTransId="{12D0DB76-C65A-4642-A647-3EEB046ED4EF}"/>
    <dgm:cxn modelId="{3BCD2414-4BCB-4E61-B187-41CE969B2F76}" srcId="{E4DE32DD-AED4-4A11-86AC-F9A97F106DBB}" destId="{25428A38-40E7-47CF-9A43-BB9665DF99C6}" srcOrd="0" destOrd="0" parTransId="{C63B8D86-E943-4C5A-968C-DECFE463CA12}" sibTransId="{020F021E-2AFE-475B-B844-481D8C64783E}"/>
    <dgm:cxn modelId="{A29ECE24-BF5E-42B6-82E3-22322D8732E8}" srcId="{9339CFFC-72DD-4C17-8F10-A5EB4C22FDEF}" destId="{A4521D9D-6555-4AC0-8FE4-E9A0ADD6A749}" srcOrd="2" destOrd="0" parTransId="{D32FA05E-3872-4273-8CD6-07234E3B5463}" sibTransId="{F5C71B43-71F0-475E-9334-2B5C52B37041}"/>
    <dgm:cxn modelId="{E0303853-8A37-4A26-8668-C4D72105240F}" type="presOf" srcId="{E4DE32DD-AED4-4A11-86AC-F9A97F106DBB}" destId="{8D4B4AE0-1239-4C02-9E90-236F8DAA6A85}" srcOrd="0" destOrd="0" presId="urn:microsoft.com/office/officeart/2005/8/layout/vList2"/>
    <dgm:cxn modelId="{70321F5B-D182-480E-AED7-F4A77F296816}" srcId="{2503DFEA-66E1-43FF-847C-FBD71D1B0F58}" destId="{76B7DD08-0E73-4C14-B2E5-E3FE72E9BE8B}" srcOrd="0" destOrd="0" parTransId="{FE787C29-D8F5-4980-8CB7-74E619E04C8B}" sibTransId="{4F92DF81-65DF-4D5D-A6F1-D28040D6C929}"/>
    <dgm:cxn modelId="{73CDA989-AB66-4A63-AF56-70F2399A9ADB}" type="presOf" srcId="{B9E6EC85-E5A9-4AA6-9A80-99EF4587739E}" destId="{E70E66C7-DCD4-4BD5-B901-37F3BCBB9AB8}" srcOrd="0" destOrd="0" presId="urn:microsoft.com/office/officeart/2005/8/layout/vList2"/>
    <dgm:cxn modelId="{F7291F8E-A73F-4C0F-B7F1-7DF8B9F1944E}" type="presOf" srcId="{76B7DD08-0E73-4C14-B2E5-E3FE72E9BE8B}" destId="{24234E91-AE94-4DA7-B08C-4DBE156C711C}" srcOrd="0" destOrd="0" presId="urn:microsoft.com/office/officeart/2005/8/layout/vList2"/>
    <dgm:cxn modelId="{8B041B96-8C34-4F30-8B09-93CFDD9D8F19}" type="presOf" srcId="{A4521D9D-6555-4AC0-8FE4-E9A0ADD6A749}" destId="{A6BECC94-4A17-4EA5-A8C7-533D474F9A75}" srcOrd="0" destOrd="0" presId="urn:microsoft.com/office/officeart/2005/8/layout/vList2"/>
    <dgm:cxn modelId="{AF5EB5A0-16D6-4147-BCCE-1891D8253C8A}" srcId="{B9E6EC85-E5A9-4AA6-9A80-99EF4587739E}" destId="{23902C09-97D1-4E68-8EFB-59BB661DE44E}" srcOrd="0" destOrd="0" parTransId="{2A958054-3FFA-4E43-8078-B95269F3B523}" sibTransId="{93C8E336-0E03-4BF1-9AB4-05CDD95CD3E2}"/>
    <dgm:cxn modelId="{CBE4D1A8-97E7-4AF9-A8AD-398E077338F0}" type="presOf" srcId="{23902C09-97D1-4E68-8EFB-59BB661DE44E}" destId="{E70E66C7-DCD4-4BD5-B901-37F3BCBB9AB8}" srcOrd="0" destOrd="1" presId="urn:microsoft.com/office/officeart/2005/8/layout/vList2"/>
    <dgm:cxn modelId="{08FB03B4-7053-4D54-BDC6-AEE629E1F71B}" srcId="{B9E6EC85-E5A9-4AA6-9A80-99EF4587739E}" destId="{AB2672E9-AB66-4D23-8E20-923AFDB9C997}" srcOrd="1" destOrd="0" parTransId="{84E64A7D-374A-4207-A6D6-54E571DBD131}" sibTransId="{F1DB93A9-0F86-41D4-B495-5A4E20CF5C87}"/>
    <dgm:cxn modelId="{19D38BD6-9B85-4144-9F74-8B7D9C4C18F2}" type="presOf" srcId="{B39B8C3A-9E9A-4B6F-92F5-CB2866F0EA44}" destId="{46871409-965A-4D82-860B-A6BF612D98AC}" srcOrd="0" destOrd="2" presId="urn:microsoft.com/office/officeart/2005/8/layout/vList2"/>
    <dgm:cxn modelId="{8EA03BDD-FC73-4724-87DA-D8FD8792B7AE}" type="presOf" srcId="{2503DFEA-66E1-43FF-847C-FBD71D1B0F58}" destId="{A18D8279-29BB-4BF9-9C8E-B649F1E3BADA}" srcOrd="0" destOrd="0" presId="urn:microsoft.com/office/officeart/2005/8/layout/vList2"/>
    <dgm:cxn modelId="{8279B8E0-3A6F-46FE-B0F8-A2FDF1DB9CD0}" srcId="{25428A38-40E7-47CF-9A43-BB9665DF99C6}" destId="{B39B8C3A-9E9A-4B6F-92F5-CB2866F0EA44}" srcOrd="1" destOrd="0" parTransId="{AE78F2F8-F80D-41A5-8D34-AF523546CE16}" sibTransId="{7970065A-73BA-456E-9843-6EB7BB94E34C}"/>
    <dgm:cxn modelId="{13FE00E3-CE69-4ED1-BB43-CD0FE1D4CE32}" type="presOf" srcId="{346B2A6D-02BE-42D9-B289-6D76B66A0C2B}" destId="{46871409-965A-4D82-860B-A6BF612D98AC}" srcOrd="0" destOrd="1" presId="urn:microsoft.com/office/officeart/2005/8/layout/vList2"/>
    <dgm:cxn modelId="{219F05EC-8299-4404-AB8B-7D8284D8FA15}" srcId="{9339CFFC-72DD-4C17-8F10-A5EB4C22FDEF}" destId="{E4DE32DD-AED4-4A11-86AC-F9A97F106DBB}" srcOrd="1" destOrd="0" parTransId="{DA60DA5E-7646-4C15-8A64-9EB5143E6F2F}" sibTransId="{58B4064B-0E52-420F-9591-2B7483B61BF8}"/>
    <dgm:cxn modelId="{CD0874F3-7307-493C-881A-99DCBF906158}" srcId="{25428A38-40E7-47CF-9A43-BB9665DF99C6}" destId="{346B2A6D-02BE-42D9-B289-6D76B66A0C2B}" srcOrd="0" destOrd="0" parTransId="{37F6214F-173A-406B-AEB9-4154320EC112}" sibTransId="{E51B27C4-152B-4435-922D-DFC2862C5995}"/>
    <dgm:cxn modelId="{A2CC5CF5-61FD-4A20-8D35-A9BFE2014C2F}" srcId="{9339CFFC-72DD-4C17-8F10-A5EB4C22FDEF}" destId="{2503DFEA-66E1-43FF-847C-FBD71D1B0F58}" srcOrd="0" destOrd="0" parTransId="{AB57EFA3-47E8-44C1-8289-D23E1AC651E3}" sibTransId="{B7B3D019-6529-4778-A98D-CF46518B926F}"/>
    <dgm:cxn modelId="{A3B323FA-F1BA-474E-A386-B234449FFF5A}" type="presOf" srcId="{AB2672E9-AB66-4D23-8E20-923AFDB9C997}" destId="{E70E66C7-DCD4-4BD5-B901-37F3BCBB9AB8}" srcOrd="0" destOrd="2" presId="urn:microsoft.com/office/officeart/2005/8/layout/vList2"/>
    <dgm:cxn modelId="{ABB2C3FF-CD38-413A-9F7A-494F544DCAF3}" type="presOf" srcId="{25428A38-40E7-47CF-9A43-BB9665DF99C6}" destId="{46871409-965A-4D82-860B-A6BF612D98AC}" srcOrd="0" destOrd="0" presId="urn:microsoft.com/office/officeart/2005/8/layout/vList2"/>
    <dgm:cxn modelId="{70D30CF4-6B7C-4E96-A6C3-B36BEF38F2A4}" type="presParOf" srcId="{D8CE5A33-E97D-4D36-8099-83BAF9011FD2}" destId="{A18D8279-29BB-4BF9-9C8E-B649F1E3BADA}" srcOrd="0" destOrd="0" presId="urn:microsoft.com/office/officeart/2005/8/layout/vList2"/>
    <dgm:cxn modelId="{B9F8ECE8-CD73-48FD-990F-5802123A32EA}" type="presParOf" srcId="{D8CE5A33-E97D-4D36-8099-83BAF9011FD2}" destId="{24234E91-AE94-4DA7-B08C-4DBE156C711C}" srcOrd="1" destOrd="0" presId="urn:microsoft.com/office/officeart/2005/8/layout/vList2"/>
    <dgm:cxn modelId="{E2BB3937-3416-47D0-B3EB-9BB108DEA53A}" type="presParOf" srcId="{D8CE5A33-E97D-4D36-8099-83BAF9011FD2}" destId="{8D4B4AE0-1239-4C02-9E90-236F8DAA6A85}" srcOrd="2" destOrd="0" presId="urn:microsoft.com/office/officeart/2005/8/layout/vList2"/>
    <dgm:cxn modelId="{D5DA04D7-8D67-4223-9C4C-7C05E4A83309}" type="presParOf" srcId="{D8CE5A33-E97D-4D36-8099-83BAF9011FD2}" destId="{46871409-965A-4D82-860B-A6BF612D98AC}" srcOrd="3" destOrd="0" presId="urn:microsoft.com/office/officeart/2005/8/layout/vList2"/>
    <dgm:cxn modelId="{C0B5767F-8F0D-4310-963E-781D9AB23CDD}" type="presParOf" srcId="{D8CE5A33-E97D-4D36-8099-83BAF9011FD2}" destId="{A6BECC94-4A17-4EA5-A8C7-533D474F9A75}" srcOrd="4" destOrd="0" presId="urn:microsoft.com/office/officeart/2005/8/layout/vList2"/>
    <dgm:cxn modelId="{74533367-3ED5-49F1-B1BD-1681B5F8DCFF}" type="presParOf" srcId="{D8CE5A33-E97D-4D36-8099-83BAF9011FD2}" destId="{E70E66C7-DCD4-4BD5-B901-37F3BCBB9AB8}"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4F8381-DB06-4202-8AFD-ABC0103ECC70}"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B0020108-6978-4CE5-9B5C-1CEC673E1CC9}">
      <dgm:prSet/>
      <dgm:spPr/>
      <dgm:t>
        <a:bodyPr/>
        <a:lstStyle/>
        <a:p>
          <a:pPr>
            <a:lnSpc>
              <a:spcPct val="100000"/>
            </a:lnSpc>
          </a:pPr>
          <a:r>
            <a:rPr lang="en-US"/>
            <a:t>Time Periods Used:</a:t>
          </a:r>
        </a:p>
      </dgm:t>
    </dgm:pt>
    <dgm:pt modelId="{25B071A6-9908-4527-B9E0-8457849E0D04}" type="parTrans" cxnId="{76BC9573-F905-4A6D-9103-8C0EEE37FC65}">
      <dgm:prSet/>
      <dgm:spPr/>
      <dgm:t>
        <a:bodyPr/>
        <a:lstStyle/>
        <a:p>
          <a:endParaRPr lang="en-US"/>
        </a:p>
      </dgm:t>
    </dgm:pt>
    <dgm:pt modelId="{FA3A26E1-43FA-4A45-8451-A36CEAB13018}" type="sibTrans" cxnId="{76BC9573-F905-4A6D-9103-8C0EEE37FC65}">
      <dgm:prSet/>
      <dgm:spPr/>
      <dgm:t>
        <a:bodyPr/>
        <a:lstStyle/>
        <a:p>
          <a:endParaRPr lang="en-US"/>
        </a:p>
      </dgm:t>
    </dgm:pt>
    <dgm:pt modelId="{B50F02E5-3B76-47DA-BEC3-9E8DA09033C7}">
      <dgm:prSet/>
      <dgm:spPr/>
      <dgm:t>
        <a:bodyPr/>
        <a:lstStyle/>
        <a:p>
          <a:pPr>
            <a:lnSpc>
              <a:spcPct val="100000"/>
            </a:lnSpc>
          </a:pPr>
          <a:r>
            <a:rPr lang="en-US"/>
            <a:t>2018</a:t>
          </a:r>
        </a:p>
      </dgm:t>
    </dgm:pt>
    <dgm:pt modelId="{E769F768-91BA-4498-AB4B-8F234A33D3A6}" type="parTrans" cxnId="{959C87B7-5F90-4807-B422-32545ACA0CC4}">
      <dgm:prSet/>
      <dgm:spPr/>
      <dgm:t>
        <a:bodyPr/>
        <a:lstStyle/>
        <a:p>
          <a:endParaRPr lang="en-US"/>
        </a:p>
      </dgm:t>
    </dgm:pt>
    <dgm:pt modelId="{76CBDA21-88EE-497E-8FBA-4998F9C60F4F}" type="sibTrans" cxnId="{959C87B7-5F90-4807-B422-32545ACA0CC4}">
      <dgm:prSet/>
      <dgm:spPr/>
      <dgm:t>
        <a:bodyPr/>
        <a:lstStyle/>
        <a:p>
          <a:endParaRPr lang="en-US"/>
        </a:p>
      </dgm:t>
    </dgm:pt>
    <dgm:pt modelId="{EA13D6C7-E654-43BD-99B6-2A45057C2314}">
      <dgm:prSet/>
      <dgm:spPr/>
      <dgm:t>
        <a:bodyPr/>
        <a:lstStyle/>
        <a:p>
          <a:pPr>
            <a:lnSpc>
              <a:spcPct val="100000"/>
            </a:lnSpc>
          </a:pPr>
          <a:r>
            <a:rPr lang="en-US"/>
            <a:t>2019</a:t>
          </a:r>
        </a:p>
      </dgm:t>
    </dgm:pt>
    <dgm:pt modelId="{9BFA14AD-0196-409B-B22C-737FB0E0534B}" type="parTrans" cxnId="{E695FD52-7F09-4E8B-A52E-42477835D670}">
      <dgm:prSet/>
      <dgm:spPr/>
      <dgm:t>
        <a:bodyPr/>
        <a:lstStyle/>
        <a:p>
          <a:endParaRPr lang="en-US"/>
        </a:p>
      </dgm:t>
    </dgm:pt>
    <dgm:pt modelId="{217CC03B-A4AB-4C9B-B21F-8ABF6701405D}" type="sibTrans" cxnId="{E695FD52-7F09-4E8B-A52E-42477835D670}">
      <dgm:prSet/>
      <dgm:spPr/>
      <dgm:t>
        <a:bodyPr/>
        <a:lstStyle/>
        <a:p>
          <a:endParaRPr lang="en-US"/>
        </a:p>
      </dgm:t>
    </dgm:pt>
    <dgm:pt modelId="{99F7D61C-0938-4C0F-9675-CAD2F67A7896}">
      <dgm:prSet/>
      <dgm:spPr/>
      <dgm:t>
        <a:bodyPr/>
        <a:lstStyle/>
        <a:p>
          <a:pPr>
            <a:lnSpc>
              <a:spcPct val="100000"/>
            </a:lnSpc>
          </a:pPr>
          <a:r>
            <a:rPr lang="en-US"/>
            <a:t>Data Segmentation:</a:t>
          </a:r>
        </a:p>
      </dgm:t>
    </dgm:pt>
    <dgm:pt modelId="{2277F0C1-FF5E-46C6-80AE-CA6077847A1E}" type="parTrans" cxnId="{6F8F3082-F056-4428-BD44-E641728598EA}">
      <dgm:prSet/>
      <dgm:spPr/>
      <dgm:t>
        <a:bodyPr/>
        <a:lstStyle/>
        <a:p>
          <a:endParaRPr lang="en-US"/>
        </a:p>
      </dgm:t>
    </dgm:pt>
    <dgm:pt modelId="{C14E4377-D492-4BDA-855A-FC3037BE8CE5}" type="sibTrans" cxnId="{6F8F3082-F056-4428-BD44-E641728598EA}">
      <dgm:prSet/>
      <dgm:spPr/>
      <dgm:t>
        <a:bodyPr/>
        <a:lstStyle/>
        <a:p>
          <a:endParaRPr lang="en-US"/>
        </a:p>
      </dgm:t>
    </dgm:pt>
    <dgm:pt modelId="{CD5234CF-BA23-4FB8-99F7-74A859AD63D7}">
      <dgm:prSet/>
      <dgm:spPr/>
      <dgm:t>
        <a:bodyPr/>
        <a:lstStyle/>
        <a:p>
          <a:pPr>
            <a:lnSpc>
              <a:spcPct val="100000"/>
            </a:lnSpc>
          </a:pPr>
          <a:r>
            <a:rPr lang="en-US"/>
            <a:t>Train (39 Weeks)</a:t>
          </a:r>
        </a:p>
      </dgm:t>
    </dgm:pt>
    <dgm:pt modelId="{AE266558-9A7E-4013-8798-A850DA98E761}" type="parTrans" cxnId="{F1C176B7-4357-4F2C-B4CA-281855109FD4}">
      <dgm:prSet/>
      <dgm:spPr/>
      <dgm:t>
        <a:bodyPr/>
        <a:lstStyle/>
        <a:p>
          <a:endParaRPr lang="en-US"/>
        </a:p>
      </dgm:t>
    </dgm:pt>
    <dgm:pt modelId="{7994B065-161E-4094-82CA-3479C831B7FA}" type="sibTrans" cxnId="{F1C176B7-4357-4F2C-B4CA-281855109FD4}">
      <dgm:prSet/>
      <dgm:spPr/>
      <dgm:t>
        <a:bodyPr/>
        <a:lstStyle/>
        <a:p>
          <a:endParaRPr lang="en-US"/>
        </a:p>
      </dgm:t>
    </dgm:pt>
    <dgm:pt modelId="{77290A8D-4C4E-416E-B927-29FDACD6CF4A}">
      <dgm:prSet/>
      <dgm:spPr/>
      <dgm:t>
        <a:bodyPr/>
        <a:lstStyle/>
        <a:p>
          <a:pPr>
            <a:lnSpc>
              <a:spcPct val="100000"/>
            </a:lnSpc>
          </a:pPr>
          <a:r>
            <a:rPr lang="en-US"/>
            <a:t>Test Set (13 Weeks)</a:t>
          </a:r>
        </a:p>
      </dgm:t>
    </dgm:pt>
    <dgm:pt modelId="{FD84E0B3-67AA-42EC-AAB3-D65DEEECCF40}" type="parTrans" cxnId="{C5E42F1C-3BEC-4F9E-81F0-9B5D3A50DEFE}">
      <dgm:prSet/>
      <dgm:spPr/>
      <dgm:t>
        <a:bodyPr/>
        <a:lstStyle/>
        <a:p>
          <a:endParaRPr lang="en-US"/>
        </a:p>
      </dgm:t>
    </dgm:pt>
    <dgm:pt modelId="{A00BA38C-1C7A-41C1-91BA-F4FA00605E9C}" type="sibTrans" cxnId="{C5E42F1C-3BEC-4F9E-81F0-9B5D3A50DEFE}">
      <dgm:prSet/>
      <dgm:spPr/>
      <dgm:t>
        <a:bodyPr/>
        <a:lstStyle/>
        <a:p>
          <a:endParaRPr lang="en-US"/>
        </a:p>
      </dgm:t>
    </dgm:pt>
    <dgm:pt modelId="{754C0395-9E64-499D-B02A-D1B0FB9F91CD}">
      <dgm:prSet/>
      <dgm:spPr/>
      <dgm:t>
        <a:bodyPr/>
        <a:lstStyle/>
        <a:p>
          <a:pPr>
            <a:lnSpc>
              <a:spcPct val="100000"/>
            </a:lnSpc>
          </a:pPr>
          <a:r>
            <a:rPr lang="en-US"/>
            <a:t>Transformed values by differencing them by 1 period</a:t>
          </a:r>
        </a:p>
      </dgm:t>
    </dgm:pt>
    <dgm:pt modelId="{78C8CF96-49BA-4E8C-AB35-7C7E77F9D05F}" type="parTrans" cxnId="{9F03BD3E-E7DD-4E6E-8110-1351D14DD0AE}">
      <dgm:prSet/>
      <dgm:spPr/>
      <dgm:t>
        <a:bodyPr/>
        <a:lstStyle/>
        <a:p>
          <a:endParaRPr lang="en-US"/>
        </a:p>
      </dgm:t>
    </dgm:pt>
    <dgm:pt modelId="{4B81A166-6B13-4047-A7EA-703FEC905FDE}" type="sibTrans" cxnId="{9F03BD3E-E7DD-4E6E-8110-1351D14DD0AE}">
      <dgm:prSet/>
      <dgm:spPr/>
      <dgm:t>
        <a:bodyPr/>
        <a:lstStyle/>
        <a:p>
          <a:endParaRPr lang="en-US"/>
        </a:p>
      </dgm:t>
    </dgm:pt>
    <dgm:pt modelId="{97593A42-0BFB-4B3D-82C0-3FEFB3936437}">
      <dgm:prSet/>
      <dgm:spPr/>
      <dgm:t>
        <a:bodyPr/>
        <a:lstStyle/>
        <a:p>
          <a:pPr>
            <a:lnSpc>
              <a:spcPct val="100000"/>
            </a:lnSpc>
          </a:pPr>
          <a:r>
            <a:rPr lang="en-US"/>
            <a:t>Rescaled values so both min and max values are within –1 and 1 </a:t>
          </a:r>
          <a:r>
            <a:rPr lang="en-US">
              <a:latin typeface="Avenir Next LT Pro"/>
            </a:rPr>
            <a:t>boundary</a:t>
          </a:r>
          <a:endParaRPr lang="en-US"/>
        </a:p>
      </dgm:t>
    </dgm:pt>
    <dgm:pt modelId="{DD9F91A3-9535-48D5-A824-4FCD59FEE857}" type="parTrans" cxnId="{44726098-4BCA-4A92-9663-918EF932AB43}">
      <dgm:prSet/>
      <dgm:spPr/>
      <dgm:t>
        <a:bodyPr/>
        <a:lstStyle/>
        <a:p>
          <a:endParaRPr lang="en-US"/>
        </a:p>
      </dgm:t>
    </dgm:pt>
    <dgm:pt modelId="{6D4BB55D-7B72-430C-848A-B700E883B554}" type="sibTrans" cxnId="{44726098-4BCA-4A92-9663-918EF932AB43}">
      <dgm:prSet/>
      <dgm:spPr/>
      <dgm:t>
        <a:bodyPr/>
        <a:lstStyle/>
        <a:p>
          <a:endParaRPr lang="en-US"/>
        </a:p>
      </dgm:t>
    </dgm:pt>
    <dgm:pt modelId="{1158A20F-35B1-42D1-A70F-79392933ED57}">
      <dgm:prSet phldr="0"/>
      <dgm:spPr/>
      <dgm:t>
        <a:bodyPr/>
        <a:lstStyle/>
        <a:p>
          <a:pPr rtl="0">
            <a:lnSpc>
              <a:spcPct val="100000"/>
            </a:lnSpc>
          </a:pPr>
          <a:r>
            <a:rPr lang="en-US">
              <a:latin typeface="Avenir Next LT Pro"/>
            </a:rPr>
            <a:t>Imputed missing values by comparing past season with linear interpolation</a:t>
          </a:r>
          <a:endParaRPr lang="en-US"/>
        </a:p>
      </dgm:t>
    </dgm:pt>
    <dgm:pt modelId="{2993E060-FF05-41B8-95A0-E60447068770}" type="parTrans" cxnId="{E8F5FE31-CF1B-4A40-9641-C4A10FCB8426}">
      <dgm:prSet/>
      <dgm:spPr/>
      <dgm:t>
        <a:bodyPr/>
        <a:lstStyle/>
        <a:p>
          <a:endParaRPr lang="en-US"/>
        </a:p>
      </dgm:t>
    </dgm:pt>
    <dgm:pt modelId="{594773FA-6ECE-4049-A0A3-E9DE1E0C44A4}" type="sibTrans" cxnId="{E8F5FE31-CF1B-4A40-9641-C4A10FCB8426}">
      <dgm:prSet/>
      <dgm:spPr/>
      <dgm:t>
        <a:bodyPr/>
        <a:lstStyle/>
        <a:p>
          <a:endParaRPr lang="en-US"/>
        </a:p>
      </dgm:t>
    </dgm:pt>
    <dgm:pt modelId="{1A4A8297-B7E3-4C68-B2BA-D860A34D53A3}" type="pres">
      <dgm:prSet presAssocID="{E24F8381-DB06-4202-8AFD-ABC0103ECC70}" presName="root" presStyleCnt="0">
        <dgm:presLayoutVars>
          <dgm:dir/>
          <dgm:resizeHandles val="exact"/>
        </dgm:presLayoutVars>
      </dgm:prSet>
      <dgm:spPr/>
    </dgm:pt>
    <dgm:pt modelId="{81F61E46-C499-48AF-B4FD-2DE9060C7580}" type="pres">
      <dgm:prSet presAssocID="{B0020108-6978-4CE5-9B5C-1CEC673E1CC9}" presName="compNode" presStyleCnt="0"/>
      <dgm:spPr/>
    </dgm:pt>
    <dgm:pt modelId="{8B10AC48-C629-4238-9167-54A9694AD94F}" type="pres">
      <dgm:prSet presAssocID="{B0020108-6978-4CE5-9B5C-1CEC673E1CC9}" presName="bgRect" presStyleLbl="bgShp" presStyleIdx="0" presStyleCnt="5"/>
      <dgm:spPr/>
    </dgm:pt>
    <dgm:pt modelId="{275152A9-ABEB-45AE-9BEA-1C088E18D395}" type="pres">
      <dgm:prSet presAssocID="{B0020108-6978-4CE5-9B5C-1CEC673E1CC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D0EA634-295A-4711-AF37-2A7F8BF23776}" type="pres">
      <dgm:prSet presAssocID="{B0020108-6978-4CE5-9B5C-1CEC673E1CC9}" presName="spaceRect" presStyleCnt="0"/>
      <dgm:spPr/>
    </dgm:pt>
    <dgm:pt modelId="{415C59A2-250B-48DE-B66C-3D7FD50D86B8}" type="pres">
      <dgm:prSet presAssocID="{B0020108-6978-4CE5-9B5C-1CEC673E1CC9}" presName="parTx" presStyleLbl="revTx" presStyleIdx="0" presStyleCnt="7">
        <dgm:presLayoutVars>
          <dgm:chMax val="0"/>
          <dgm:chPref val="0"/>
        </dgm:presLayoutVars>
      </dgm:prSet>
      <dgm:spPr/>
    </dgm:pt>
    <dgm:pt modelId="{95C70023-5CD6-43EB-967A-1C1D716A336A}" type="pres">
      <dgm:prSet presAssocID="{B0020108-6978-4CE5-9B5C-1CEC673E1CC9}" presName="desTx" presStyleLbl="revTx" presStyleIdx="1" presStyleCnt="7">
        <dgm:presLayoutVars/>
      </dgm:prSet>
      <dgm:spPr/>
    </dgm:pt>
    <dgm:pt modelId="{81063F04-6965-443E-A5B6-6FC1E5DFB210}" type="pres">
      <dgm:prSet presAssocID="{FA3A26E1-43FA-4A45-8451-A36CEAB13018}" presName="sibTrans" presStyleCnt="0"/>
      <dgm:spPr/>
    </dgm:pt>
    <dgm:pt modelId="{B93664D5-6E95-4B98-A51F-E4342CB2BE9E}" type="pres">
      <dgm:prSet presAssocID="{99F7D61C-0938-4C0F-9675-CAD2F67A7896}" presName="compNode" presStyleCnt="0"/>
      <dgm:spPr/>
    </dgm:pt>
    <dgm:pt modelId="{E7EDB2DF-1C53-4302-921B-A82FAFE6076C}" type="pres">
      <dgm:prSet presAssocID="{99F7D61C-0938-4C0F-9675-CAD2F67A7896}" presName="bgRect" presStyleLbl="bgShp" presStyleIdx="1" presStyleCnt="5"/>
      <dgm:spPr/>
    </dgm:pt>
    <dgm:pt modelId="{87497058-1AEF-48B8-9292-A91BC1893EDC}" type="pres">
      <dgm:prSet presAssocID="{99F7D61C-0938-4C0F-9675-CAD2F67A789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9DAB8475-F62C-4411-A261-FC67A6ACB8A4}" type="pres">
      <dgm:prSet presAssocID="{99F7D61C-0938-4C0F-9675-CAD2F67A7896}" presName="spaceRect" presStyleCnt="0"/>
      <dgm:spPr/>
    </dgm:pt>
    <dgm:pt modelId="{A4D4C627-5A56-41AC-BBAD-5A3FBB26DDF8}" type="pres">
      <dgm:prSet presAssocID="{99F7D61C-0938-4C0F-9675-CAD2F67A7896}" presName="parTx" presStyleLbl="revTx" presStyleIdx="2" presStyleCnt="7">
        <dgm:presLayoutVars>
          <dgm:chMax val="0"/>
          <dgm:chPref val="0"/>
        </dgm:presLayoutVars>
      </dgm:prSet>
      <dgm:spPr/>
    </dgm:pt>
    <dgm:pt modelId="{DF3A1352-9F89-4C5A-BC0F-733325F7F0E0}" type="pres">
      <dgm:prSet presAssocID="{99F7D61C-0938-4C0F-9675-CAD2F67A7896}" presName="desTx" presStyleLbl="revTx" presStyleIdx="3" presStyleCnt="7">
        <dgm:presLayoutVars/>
      </dgm:prSet>
      <dgm:spPr/>
    </dgm:pt>
    <dgm:pt modelId="{B20B2A38-AC5E-470D-BD2C-901EFDB40CE2}" type="pres">
      <dgm:prSet presAssocID="{C14E4377-D492-4BDA-855A-FC3037BE8CE5}" presName="sibTrans" presStyleCnt="0"/>
      <dgm:spPr/>
    </dgm:pt>
    <dgm:pt modelId="{95D64B4C-02FC-4A56-9ED7-F145F9F61900}" type="pres">
      <dgm:prSet presAssocID="{1158A20F-35B1-42D1-A70F-79392933ED57}" presName="compNode" presStyleCnt="0"/>
      <dgm:spPr/>
    </dgm:pt>
    <dgm:pt modelId="{FFA71437-7FB0-4655-A959-CDD5553DA0B8}" type="pres">
      <dgm:prSet presAssocID="{1158A20F-35B1-42D1-A70F-79392933ED57}" presName="bgRect" presStyleLbl="bgShp" presStyleIdx="2" presStyleCnt="5"/>
      <dgm:spPr/>
    </dgm:pt>
    <dgm:pt modelId="{AF0B655B-D480-4598-9519-108E4574F6FB}" type="pres">
      <dgm:prSet presAssocID="{1158A20F-35B1-42D1-A70F-79392933ED57}"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atistics"/>
        </a:ext>
      </dgm:extLst>
    </dgm:pt>
    <dgm:pt modelId="{DABB1732-D827-4DB3-9B63-0DA289BFE486}" type="pres">
      <dgm:prSet presAssocID="{1158A20F-35B1-42D1-A70F-79392933ED57}" presName="spaceRect" presStyleCnt="0"/>
      <dgm:spPr/>
    </dgm:pt>
    <dgm:pt modelId="{3C3B8CF1-3701-4CE0-9524-C5EDD10EBAC2}" type="pres">
      <dgm:prSet presAssocID="{1158A20F-35B1-42D1-A70F-79392933ED57}" presName="parTx" presStyleLbl="revTx" presStyleIdx="4" presStyleCnt="7">
        <dgm:presLayoutVars>
          <dgm:chMax val="0"/>
          <dgm:chPref val="0"/>
        </dgm:presLayoutVars>
      </dgm:prSet>
      <dgm:spPr/>
    </dgm:pt>
    <dgm:pt modelId="{E257E413-C24C-42BD-9D8F-1A8CE1E90F6A}" type="pres">
      <dgm:prSet presAssocID="{594773FA-6ECE-4049-A0A3-E9DE1E0C44A4}" presName="sibTrans" presStyleCnt="0"/>
      <dgm:spPr/>
    </dgm:pt>
    <dgm:pt modelId="{38B98709-9335-4FF5-8A75-93AB7ADB147A}" type="pres">
      <dgm:prSet presAssocID="{754C0395-9E64-499D-B02A-D1B0FB9F91CD}" presName="compNode" presStyleCnt="0"/>
      <dgm:spPr/>
    </dgm:pt>
    <dgm:pt modelId="{806C5E56-FCDF-4090-8E93-0AD2FF0709F7}" type="pres">
      <dgm:prSet presAssocID="{754C0395-9E64-499D-B02A-D1B0FB9F91CD}" presName="bgRect" presStyleLbl="bgShp" presStyleIdx="3" presStyleCnt="5"/>
      <dgm:spPr/>
    </dgm:pt>
    <dgm:pt modelId="{8050109C-C1F5-4190-A9B1-B0C6D507AD5B}" type="pres">
      <dgm:prSet presAssocID="{754C0395-9E64-499D-B02A-D1B0FB9F91C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rmalDistribution"/>
        </a:ext>
      </dgm:extLst>
    </dgm:pt>
    <dgm:pt modelId="{CB53D93B-C7D8-45C9-9024-D77396767A06}" type="pres">
      <dgm:prSet presAssocID="{754C0395-9E64-499D-B02A-D1B0FB9F91CD}" presName="spaceRect" presStyleCnt="0"/>
      <dgm:spPr/>
    </dgm:pt>
    <dgm:pt modelId="{537667A3-4D8C-4624-B573-F60AFE7118FB}" type="pres">
      <dgm:prSet presAssocID="{754C0395-9E64-499D-B02A-D1B0FB9F91CD}" presName="parTx" presStyleLbl="revTx" presStyleIdx="5" presStyleCnt="7">
        <dgm:presLayoutVars>
          <dgm:chMax val="0"/>
          <dgm:chPref val="0"/>
        </dgm:presLayoutVars>
      </dgm:prSet>
      <dgm:spPr/>
    </dgm:pt>
    <dgm:pt modelId="{92237125-1A11-4376-875F-1CA6E90C8A96}" type="pres">
      <dgm:prSet presAssocID="{4B81A166-6B13-4047-A7EA-703FEC905FDE}" presName="sibTrans" presStyleCnt="0"/>
      <dgm:spPr/>
    </dgm:pt>
    <dgm:pt modelId="{663E36D0-A69B-4D48-96FC-5F93DA3AAEC8}" type="pres">
      <dgm:prSet presAssocID="{97593A42-0BFB-4B3D-82C0-3FEFB3936437}" presName="compNode" presStyleCnt="0"/>
      <dgm:spPr/>
    </dgm:pt>
    <dgm:pt modelId="{D9AA126A-A922-433D-BDE9-D39F77F4EA04}" type="pres">
      <dgm:prSet presAssocID="{97593A42-0BFB-4B3D-82C0-3FEFB3936437}" presName="bgRect" presStyleLbl="bgShp" presStyleIdx="4" presStyleCnt="5"/>
      <dgm:spPr/>
    </dgm:pt>
    <dgm:pt modelId="{930D666D-5CAB-4635-BAE9-64DF4DE37FDC}" type="pres">
      <dgm:prSet presAssocID="{97593A42-0BFB-4B3D-82C0-3FEFB393643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opwatch"/>
        </a:ext>
      </dgm:extLst>
    </dgm:pt>
    <dgm:pt modelId="{7F28D984-ECA3-40C0-8EBD-C6127C68EFBE}" type="pres">
      <dgm:prSet presAssocID="{97593A42-0BFB-4B3D-82C0-3FEFB3936437}" presName="spaceRect" presStyleCnt="0"/>
      <dgm:spPr/>
    </dgm:pt>
    <dgm:pt modelId="{2A023EDF-BA92-4D89-8418-7990C59D1B37}" type="pres">
      <dgm:prSet presAssocID="{97593A42-0BFB-4B3D-82C0-3FEFB3936437}" presName="parTx" presStyleLbl="revTx" presStyleIdx="6" presStyleCnt="7">
        <dgm:presLayoutVars>
          <dgm:chMax val="0"/>
          <dgm:chPref val="0"/>
        </dgm:presLayoutVars>
      </dgm:prSet>
      <dgm:spPr/>
    </dgm:pt>
  </dgm:ptLst>
  <dgm:cxnLst>
    <dgm:cxn modelId="{C5E42F1C-3BEC-4F9E-81F0-9B5D3A50DEFE}" srcId="{99F7D61C-0938-4C0F-9675-CAD2F67A7896}" destId="{77290A8D-4C4E-416E-B927-29FDACD6CF4A}" srcOrd="1" destOrd="0" parTransId="{FD84E0B3-67AA-42EC-AAB3-D65DEEECCF40}" sibTransId="{A00BA38C-1C7A-41C1-91BA-F4FA00605E9C}"/>
    <dgm:cxn modelId="{9E22102B-7816-4898-8201-DC7676A067FA}" type="presOf" srcId="{99F7D61C-0938-4C0F-9675-CAD2F67A7896}" destId="{A4D4C627-5A56-41AC-BBAD-5A3FBB26DDF8}" srcOrd="0" destOrd="0" presId="urn:microsoft.com/office/officeart/2018/2/layout/IconVerticalSolidList"/>
    <dgm:cxn modelId="{E8F5FE31-CF1B-4A40-9641-C4A10FCB8426}" srcId="{E24F8381-DB06-4202-8AFD-ABC0103ECC70}" destId="{1158A20F-35B1-42D1-A70F-79392933ED57}" srcOrd="2" destOrd="0" parTransId="{2993E060-FF05-41B8-95A0-E60447068770}" sibTransId="{594773FA-6ECE-4049-A0A3-E9DE1E0C44A4}"/>
    <dgm:cxn modelId="{9F03BD3E-E7DD-4E6E-8110-1351D14DD0AE}" srcId="{E24F8381-DB06-4202-8AFD-ABC0103ECC70}" destId="{754C0395-9E64-499D-B02A-D1B0FB9F91CD}" srcOrd="3" destOrd="0" parTransId="{78C8CF96-49BA-4E8C-AB35-7C7E77F9D05F}" sibTransId="{4B81A166-6B13-4047-A7EA-703FEC905FDE}"/>
    <dgm:cxn modelId="{E695FD52-7F09-4E8B-A52E-42477835D670}" srcId="{B0020108-6978-4CE5-9B5C-1CEC673E1CC9}" destId="{EA13D6C7-E654-43BD-99B6-2A45057C2314}" srcOrd="1" destOrd="0" parTransId="{9BFA14AD-0196-409B-B22C-737FB0E0534B}" sibTransId="{217CC03B-A4AB-4C9B-B21F-8ABF6701405D}"/>
    <dgm:cxn modelId="{76BC9573-F905-4A6D-9103-8C0EEE37FC65}" srcId="{E24F8381-DB06-4202-8AFD-ABC0103ECC70}" destId="{B0020108-6978-4CE5-9B5C-1CEC673E1CC9}" srcOrd="0" destOrd="0" parTransId="{25B071A6-9908-4527-B9E0-8457849E0D04}" sibTransId="{FA3A26E1-43FA-4A45-8451-A36CEAB13018}"/>
    <dgm:cxn modelId="{6F8F3082-F056-4428-BD44-E641728598EA}" srcId="{E24F8381-DB06-4202-8AFD-ABC0103ECC70}" destId="{99F7D61C-0938-4C0F-9675-CAD2F67A7896}" srcOrd="1" destOrd="0" parTransId="{2277F0C1-FF5E-46C6-80AE-CA6077847A1E}" sibTransId="{C14E4377-D492-4BDA-855A-FC3037BE8CE5}"/>
    <dgm:cxn modelId="{BD025F8F-7E4D-4B43-88A7-5CEA50F544FC}" type="presOf" srcId="{B50F02E5-3B76-47DA-BEC3-9E8DA09033C7}" destId="{95C70023-5CD6-43EB-967A-1C1D716A336A}" srcOrd="0" destOrd="0" presId="urn:microsoft.com/office/officeart/2018/2/layout/IconVerticalSolidList"/>
    <dgm:cxn modelId="{44726098-4BCA-4A92-9663-918EF932AB43}" srcId="{E24F8381-DB06-4202-8AFD-ABC0103ECC70}" destId="{97593A42-0BFB-4B3D-82C0-3FEFB3936437}" srcOrd="4" destOrd="0" parTransId="{DD9F91A3-9535-48D5-A824-4FCD59FEE857}" sibTransId="{6D4BB55D-7B72-430C-848A-B700E883B554}"/>
    <dgm:cxn modelId="{57D8F6A6-48D8-48C1-A5A9-CD4C01DEA193}" type="presOf" srcId="{1158A20F-35B1-42D1-A70F-79392933ED57}" destId="{3C3B8CF1-3701-4CE0-9524-C5EDD10EBAC2}" srcOrd="0" destOrd="0" presId="urn:microsoft.com/office/officeart/2018/2/layout/IconVerticalSolidList"/>
    <dgm:cxn modelId="{35B2D8B5-50B3-4639-9D81-77B464486CA8}" type="presOf" srcId="{E24F8381-DB06-4202-8AFD-ABC0103ECC70}" destId="{1A4A8297-B7E3-4C68-B2BA-D860A34D53A3}" srcOrd="0" destOrd="0" presId="urn:microsoft.com/office/officeart/2018/2/layout/IconVerticalSolidList"/>
    <dgm:cxn modelId="{8D8FB3B6-9011-4DEE-A877-3E23F79CB24A}" type="presOf" srcId="{EA13D6C7-E654-43BD-99B6-2A45057C2314}" destId="{95C70023-5CD6-43EB-967A-1C1D716A336A}" srcOrd="0" destOrd="1" presId="urn:microsoft.com/office/officeart/2018/2/layout/IconVerticalSolidList"/>
    <dgm:cxn modelId="{F1C176B7-4357-4F2C-B4CA-281855109FD4}" srcId="{99F7D61C-0938-4C0F-9675-CAD2F67A7896}" destId="{CD5234CF-BA23-4FB8-99F7-74A859AD63D7}" srcOrd="0" destOrd="0" parTransId="{AE266558-9A7E-4013-8798-A850DA98E761}" sibTransId="{7994B065-161E-4094-82CA-3479C831B7FA}"/>
    <dgm:cxn modelId="{959C87B7-5F90-4807-B422-32545ACA0CC4}" srcId="{B0020108-6978-4CE5-9B5C-1CEC673E1CC9}" destId="{B50F02E5-3B76-47DA-BEC3-9E8DA09033C7}" srcOrd="0" destOrd="0" parTransId="{E769F768-91BA-4498-AB4B-8F234A33D3A6}" sibTransId="{76CBDA21-88EE-497E-8FBA-4998F9C60F4F}"/>
    <dgm:cxn modelId="{AF5AC8D3-B567-419C-916E-92FC37352E84}" type="presOf" srcId="{B0020108-6978-4CE5-9B5C-1CEC673E1CC9}" destId="{415C59A2-250B-48DE-B66C-3D7FD50D86B8}" srcOrd="0" destOrd="0" presId="urn:microsoft.com/office/officeart/2018/2/layout/IconVerticalSolidList"/>
    <dgm:cxn modelId="{0D509CD4-D20D-48AF-B753-3606726C5F44}" type="presOf" srcId="{754C0395-9E64-499D-B02A-D1B0FB9F91CD}" destId="{537667A3-4D8C-4624-B573-F60AFE7118FB}" srcOrd="0" destOrd="0" presId="urn:microsoft.com/office/officeart/2018/2/layout/IconVerticalSolidList"/>
    <dgm:cxn modelId="{37B51DE7-9116-4B1B-99E3-0FEC3B89DFAF}" type="presOf" srcId="{77290A8D-4C4E-416E-B927-29FDACD6CF4A}" destId="{DF3A1352-9F89-4C5A-BC0F-733325F7F0E0}" srcOrd="0" destOrd="1" presId="urn:microsoft.com/office/officeart/2018/2/layout/IconVerticalSolidList"/>
    <dgm:cxn modelId="{9C0F18F0-2003-4E61-9E35-6968D5B9BE0A}" type="presOf" srcId="{CD5234CF-BA23-4FB8-99F7-74A859AD63D7}" destId="{DF3A1352-9F89-4C5A-BC0F-733325F7F0E0}" srcOrd="0" destOrd="0" presId="urn:microsoft.com/office/officeart/2018/2/layout/IconVerticalSolidList"/>
    <dgm:cxn modelId="{2088D3F6-6ADE-4D31-8929-EBC13EFC5A12}" type="presOf" srcId="{97593A42-0BFB-4B3D-82C0-3FEFB3936437}" destId="{2A023EDF-BA92-4D89-8418-7990C59D1B37}" srcOrd="0" destOrd="0" presId="urn:microsoft.com/office/officeart/2018/2/layout/IconVerticalSolidList"/>
    <dgm:cxn modelId="{EC8650F5-124D-42A1-A7D4-F4A3B9BA83C7}" type="presParOf" srcId="{1A4A8297-B7E3-4C68-B2BA-D860A34D53A3}" destId="{81F61E46-C499-48AF-B4FD-2DE9060C7580}" srcOrd="0" destOrd="0" presId="urn:microsoft.com/office/officeart/2018/2/layout/IconVerticalSolidList"/>
    <dgm:cxn modelId="{FDB25439-CAA1-4A76-AF90-F3C8B7C1FFA6}" type="presParOf" srcId="{81F61E46-C499-48AF-B4FD-2DE9060C7580}" destId="{8B10AC48-C629-4238-9167-54A9694AD94F}" srcOrd="0" destOrd="0" presId="urn:microsoft.com/office/officeart/2018/2/layout/IconVerticalSolidList"/>
    <dgm:cxn modelId="{6E1E61D0-3BE8-4675-9448-46389F8163C3}" type="presParOf" srcId="{81F61E46-C499-48AF-B4FD-2DE9060C7580}" destId="{275152A9-ABEB-45AE-9BEA-1C088E18D395}" srcOrd="1" destOrd="0" presId="urn:microsoft.com/office/officeart/2018/2/layout/IconVerticalSolidList"/>
    <dgm:cxn modelId="{09B09641-82FF-4305-861E-25AC3FF603FF}" type="presParOf" srcId="{81F61E46-C499-48AF-B4FD-2DE9060C7580}" destId="{9D0EA634-295A-4711-AF37-2A7F8BF23776}" srcOrd="2" destOrd="0" presId="urn:microsoft.com/office/officeart/2018/2/layout/IconVerticalSolidList"/>
    <dgm:cxn modelId="{FD69041E-C81F-484B-82AB-07391D67577A}" type="presParOf" srcId="{81F61E46-C499-48AF-B4FD-2DE9060C7580}" destId="{415C59A2-250B-48DE-B66C-3D7FD50D86B8}" srcOrd="3" destOrd="0" presId="urn:microsoft.com/office/officeart/2018/2/layout/IconVerticalSolidList"/>
    <dgm:cxn modelId="{75D56B3D-148C-4334-BCE0-B60B7457EA85}" type="presParOf" srcId="{81F61E46-C499-48AF-B4FD-2DE9060C7580}" destId="{95C70023-5CD6-43EB-967A-1C1D716A336A}" srcOrd="4" destOrd="0" presId="urn:microsoft.com/office/officeart/2018/2/layout/IconVerticalSolidList"/>
    <dgm:cxn modelId="{3B5D9736-4773-4428-80DC-5FB32E21D0E6}" type="presParOf" srcId="{1A4A8297-B7E3-4C68-B2BA-D860A34D53A3}" destId="{81063F04-6965-443E-A5B6-6FC1E5DFB210}" srcOrd="1" destOrd="0" presId="urn:microsoft.com/office/officeart/2018/2/layout/IconVerticalSolidList"/>
    <dgm:cxn modelId="{0F2FF2EA-1434-4BBC-B11B-6F00C2737CB6}" type="presParOf" srcId="{1A4A8297-B7E3-4C68-B2BA-D860A34D53A3}" destId="{B93664D5-6E95-4B98-A51F-E4342CB2BE9E}" srcOrd="2" destOrd="0" presId="urn:microsoft.com/office/officeart/2018/2/layout/IconVerticalSolidList"/>
    <dgm:cxn modelId="{F48A0FAB-B779-4B08-A7E4-DC435CAA3C3E}" type="presParOf" srcId="{B93664D5-6E95-4B98-A51F-E4342CB2BE9E}" destId="{E7EDB2DF-1C53-4302-921B-A82FAFE6076C}" srcOrd="0" destOrd="0" presId="urn:microsoft.com/office/officeart/2018/2/layout/IconVerticalSolidList"/>
    <dgm:cxn modelId="{1A855206-BF66-40DA-9FE8-3D572AC874BF}" type="presParOf" srcId="{B93664D5-6E95-4B98-A51F-E4342CB2BE9E}" destId="{87497058-1AEF-48B8-9292-A91BC1893EDC}" srcOrd="1" destOrd="0" presId="urn:microsoft.com/office/officeart/2018/2/layout/IconVerticalSolidList"/>
    <dgm:cxn modelId="{1214EFE2-BBD4-4826-B0DB-F8558C5A027B}" type="presParOf" srcId="{B93664D5-6E95-4B98-A51F-E4342CB2BE9E}" destId="{9DAB8475-F62C-4411-A261-FC67A6ACB8A4}" srcOrd="2" destOrd="0" presId="urn:microsoft.com/office/officeart/2018/2/layout/IconVerticalSolidList"/>
    <dgm:cxn modelId="{A2F9C160-A37C-4A6B-8ADE-152C46D31477}" type="presParOf" srcId="{B93664D5-6E95-4B98-A51F-E4342CB2BE9E}" destId="{A4D4C627-5A56-41AC-BBAD-5A3FBB26DDF8}" srcOrd="3" destOrd="0" presId="urn:microsoft.com/office/officeart/2018/2/layout/IconVerticalSolidList"/>
    <dgm:cxn modelId="{DAEC0C83-C0CF-46AE-9550-780615ACFF3A}" type="presParOf" srcId="{B93664D5-6E95-4B98-A51F-E4342CB2BE9E}" destId="{DF3A1352-9F89-4C5A-BC0F-733325F7F0E0}" srcOrd="4" destOrd="0" presId="urn:microsoft.com/office/officeart/2018/2/layout/IconVerticalSolidList"/>
    <dgm:cxn modelId="{CDCCDDBF-2D5D-4BA0-946C-46C29AB7CA0C}" type="presParOf" srcId="{1A4A8297-B7E3-4C68-B2BA-D860A34D53A3}" destId="{B20B2A38-AC5E-470D-BD2C-901EFDB40CE2}" srcOrd="3" destOrd="0" presId="urn:microsoft.com/office/officeart/2018/2/layout/IconVerticalSolidList"/>
    <dgm:cxn modelId="{AA65AE72-411B-4727-AC29-D5D1BF8052F9}" type="presParOf" srcId="{1A4A8297-B7E3-4C68-B2BA-D860A34D53A3}" destId="{95D64B4C-02FC-4A56-9ED7-F145F9F61900}" srcOrd="4" destOrd="0" presId="urn:microsoft.com/office/officeart/2018/2/layout/IconVerticalSolidList"/>
    <dgm:cxn modelId="{DAED59E4-9797-4477-ABAA-AD7D65FFA7A9}" type="presParOf" srcId="{95D64B4C-02FC-4A56-9ED7-F145F9F61900}" destId="{FFA71437-7FB0-4655-A959-CDD5553DA0B8}" srcOrd="0" destOrd="0" presId="urn:microsoft.com/office/officeart/2018/2/layout/IconVerticalSolidList"/>
    <dgm:cxn modelId="{F003E858-CB64-461D-B1F6-47F9128C94CC}" type="presParOf" srcId="{95D64B4C-02FC-4A56-9ED7-F145F9F61900}" destId="{AF0B655B-D480-4598-9519-108E4574F6FB}" srcOrd="1" destOrd="0" presId="urn:microsoft.com/office/officeart/2018/2/layout/IconVerticalSolidList"/>
    <dgm:cxn modelId="{94803AE2-D8B4-487E-8703-45689C3EC6A9}" type="presParOf" srcId="{95D64B4C-02FC-4A56-9ED7-F145F9F61900}" destId="{DABB1732-D827-4DB3-9B63-0DA289BFE486}" srcOrd="2" destOrd="0" presId="urn:microsoft.com/office/officeart/2018/2/layout/IconVerticalSolidList"/>
    <dgm:cxn modelId="{DB8584B1-E0E2-42DE-A28F-55CAADDECA30}" type="presParOf" srcId="{95D64B4C-02FC-4A56-9ED7-F145F9F61900}" destId="{3C3B8CF1-3701-4CE0-9524-C5EDD10EBAC2}" srcOrd="3" destOrd="0" presId="urn:microsoft.com/office/officeart/2018/2/layout/IconVerticalSolidList"/>
    <dgm:cxn modelId="{A751EAAA-631F-4460-9CCA-4A99FECD83FB}" type="presParOf" srcId="{1A4A8297-B7E3-4C68-B2BA-D860A34D53A3}" destId="{E257E413-C24C-42BD-9D8F-1A8CE1E90F6A}" srcOrd="5" destOrd="0" presId="urn:microsoft.com/office/officeart/2018/2/layout/IconVerticalSolidList"/>
    <dgm:cxn modelId="{FE334B5C-63EA-412A-85CD-4B9BFFA5E3DD}" type="presParOf" srcId="{1A4A8297-B7E3-4C68-B2BA-D860A34D53A3}" destId="{38B98709-9335-4FF5-8A75-93AB7ADB147A}" srcOrd="6" destOrd="0" presId="urn:microsoft.com/office/officeart/2018/2/layout/IconVerticalSolidList"/>
    <dgm:cxn modelId="{E465A4EC-7532-4059-9407-86366B4D255B}" type="presParOf" srcId="{38B98709-9335-4FF5-8A75-93AB7ADB147A}" destId="{806C5E56-FCDF-4090-8E93-0AD2FF0709F7}" srcOrd="0" destOrd="0" presId="urn:microsoft.com/office/officeart/2018/2/layout/IconVerticalSolidList"/>
    <dgm:cxn modelId="{82674F00-A7E8-4802-AB32-73D7C1F83601}" type="presParOf" srcId="{38B98709-9335-4FF5-8A75-93AB7ADB147A}" destId="{8050109C-C1F5-4190-A9B1-B0C6D507AD5B}" srcOrd="1" destOrd="0" presId="urn:microsoft.com/office/officeart/2018/2/layout/IconVerticalSolidList"/>
    <dgm:cxn modelId="{45A9A212-D12B-4D32-A487-C5515D3B4E5B}" type="presParOf" srcId="{38B98709-9335-4FF5-8A75-93AB7ADB147A}" destId="{CB53D93B-C7D8-45C9-9024-D77396767A06}" srcOrd="2" destOrd="0" presId="urn:microsoft.com/office/officeart/2018/2/layout/IconVerticalSolidList"/>
    <dgm:cxn modelId="{FFC0563C-3653-4B3C-926D-FC780910161D}" type="presParOf" srcId="{38B98709-9335-4FF5-8A75-93AB7ADB147A}" destId="{537667A3-4D8C-4624-B573-F60AFE7118FB}" srcOrd="3" destOrd="0" presId="urn:microsoft.com/office/officeart/2018/2/layout/IconVerticalSolidList"/>
    <dgm:cxn modelId="{7CD8D394-0F61-486D-BC7F-7C36087E5658}" type="presParOf" srcId="{1A4A8297-B7E3-4C68-B2BA-D860A34D53A3}" destId="{92237125-1A11-4376-875F-1CA6E90C8A96}" srcOrd="7" destOrd="0" presId="urn:microsoft.com/office/officeart/2018/2/layout/IconVerticalSolidList"/>
    <dgm:cxn modelId="{035B838F-F3F1-4189-A748-9635FAB5A1C6}" type="presParOf" srcId="{1A4A8297-B7E3-4C68-B2BA-D860A34D53A3}" destId="{663E36D0-A69B-4D48-96FC-5F93DA3AAEC8}" srcOrd="8" destOrd="0" presId="urn:microsoft.com/office/officeart/2018/2/layout/IconVerticalSolidList"/>
    <dgm:cxn modelId="{F44F7847-194A-441D-BD2D-737CDFD895FB}" type="presParOf" srcId="{663E36D0-A69B-4D48-96FC-5F93DA3AAEC8}" destId="{D9AA126A-A922-433D-BDE9-D39F77F4EA04}" srcOrd="0" destOrd="0" presId="urn:microsoft.com/office/officeart/2018/2/layout/IconVerticalSolidList"/>
    <dgm:cxn modelId="{1855BD6C-1515-4285-BF47-499CF8396E49}" type="presParOf" srcId="{663E36D0-A69B-4D48-96FC-5F93DA3AAEC8}" destId="{930D666D-5CAB-4635-BAE9-64DF4DE37FDC}" srcOrd="1" destOrd="0" presId="urn:microsoft.com/office/officeart/2018/2/layout/IconVerticalSolidList"/>
    <dgm:cxn modelId="{CF6967D5-84E5-4A8B-9E43-DD3686036321}" type="presParOf" srcId="{663E36D0-A69B-4D48-96FC-5F93DA3AAEC8}" destId="{7F28D984-ECA3-40C0-8EBD-C6127C68EFBE}" srcOrd="2" destOrd="0" presId="urn:microsoft.com/office/officeart/2018/2/layout/IconVerticalSolidList"/>
    <dgm:cxn modelId="{17FC2AEA-9807-42E3-813B-24CD7C19B047}" type="presParOf" srcId="{663E36D0-A69B-4D48-96FC-5F93DA3AAEC8}" destId="{2A023EDF-BA92-4D89-8418-7990C59D1B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86C592-B2D8-40D5-8378-EF1FCA243648}"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1ED93266-3F35-4D85-83E9-8BC68003992F}">
      <dgm:prSet/>
      <dgm:spPr/>
      <dgm:t>
        <a:bodyPr/>
        <a:lstStyle/>
        <a:p>
          <a:r>
            <a:rPr lang="en-US"/>
            <a:t>ARIMA</a:t>
          </a:r>
        </a:p>
      </dgm:t>
    </dgm:pt>
    <dgm:pt modelId="{F2339865-2355-4442-8AFB-BB519BDF26C0}" type="parTrans" cxnId="{BC73E77F-CB4F-47D2-A286-E86EC796F7FA}">
      <dgm:prSet/>
      <dgm:spPr/>
      <dgm:t>
        <a:bodyPr/>
        <a:lstStyle/>
        <a:p>
          <a:endParaRPr lang="en-US"/>
        </a:p>
      </dgm:t>
    </dgm:pt>
    <dgm:pt modelId="{3BEEAB12-7A30-45AA-8A6F-55E9CD9F38D6}" type="sibTrans" cxnId="{BC73E77F-CB4F-47D2-A286-E86EC796F7FA}">
      <dgm:prSet/>
      <dgm:spPr/>
      <dgm:t>
        <a:bodyPr/>
        <a:lstStyle/>
        <a:p>
          <a:endParaRPr lang="en-US"/>
        </a:p>
      </dgm:t>
    </dgm:pt>
    <dgm:pt modelId="{C8D54F8C-808D-432A-A65A-5332FD7ABCCB}">
      <dgm:prSet/>
      <dgm:spPr/>
      <dgm:t>
        <a:bodyPr/>
        <a:lstStyle/>
        <a:p>
          <a:r>
            <a:rPr lang="en-US"/>
            <a:t>Seasonal Naive</a:t>
          </a:r>
        </a:p>
      </dgm:t>
    </dgm:pt>
    <dgm:pt modelId="{39C56959-BBB2-465A-9E1C-FA10F914D335}" type="parTrans" cxnId="{0B9EA33E-EA78-4056-9CB9-7E05394D760F}">
      <dgm:prSet/>
      <dgm:spPr/>
      <dgm:t>
        <a:bodyPr/>
        <a:lstStyle/>
        <a:p>
          <a:endParaRPr lang="en-US"/>
        </a:p>
      </dgm:t>
    </dgm:pt>
    <dgm:pt modelId="{DDDA7E69-1166-4EA7-932D-E5232EA97CF7}" type="sibTrans" cxnId="{0B9EA33E-EA78-4056-9CB9-7E05394D760F}">
      <dgm:prSet/>
      <dgm:spPr/>
      <dgm:t>
        <a:bodyPr/>
        <a:lstStyle/>
        <a:p>
          <a:endParaRPr lang="en-US"/>
        </a:p>
      </dgm:t>
    </dgm:pt>
    <dgm:pt modelId="{23DD9234-DD3C-4670-AC9C-BBE7128E6E28}">
      <dgm:prSet/>
      <dgm:spPr/>
      <dgm:t>
        <a:bodyPr/>
        <a:lstStyle/>
        <a:p>
          <a:r>
            <a:rPr lang="en-US"/>
            <a:t>LSTM </a:t>
          </a:r>
        </a:p>
      </dgm:t>
    </dgm:pt>
    <dgm:pt modelId="{EF21551F-6B35-4D30-AAF4-88320C711A1A}" type="parTrans" cxnId="{4953842F-EAD1-4B03-BA99-BCD0B7F1F217}">
      <dgm:prSet/>
      <dgm:spPr/>
      <dgm:t>
        <a:bodyPr/>
        <a:lstStyle/>
        <a:p>
          <a:endParaRPr lang="en-US"/>
        </a:p>
      </dgm:t>
    </dgm:pt>
    <dgm:pt modelId="{298455FF-32F5-4075-AC65-318BB1E903CC}" type="sibTrans" cxnId="{4953842F-EAD1-4B03-BA99-BCD0B7F1F217}">
      <dgm:prSet/>
      <dgm:spPr/>
      <dgm:t>
        <a:bodyPr/>
        <a:lstStyle/>
        <a:p>
          <a:endParaRPr lang="en-US"/>
        </a:p>
      </dgm:t>
    </dgm:pt>
    <dgm:pt modelId="{F350BFD3-1F5A-4CCA-B6AA-374A06D90350}" type="pres">
      <dgm:prSet presAssocID="{F986C592-B2D8-40D5-8378-EF1FCA243648}" presName="diagram" presStyleCnt="0">
        <dgm:presLayoutVars>
          <dgm:dir/>
          <dgm:resizeHandles val="exact"/>
        </dgm:presLayoutVars>
      </dgm:prSet>
      <dgm:spPr/>
    </dgm:pt>
    <dgm:pt modelId="{098B184E-D1DA-48E7-828C-50AEBA6CD868}" type="pres">
      <dgm:prSet presAssocID="{1ED93266-3F35-4D85-83E9-8BC68003992F}" presName="node" presStyleLbl="node1" presStyleIdx="0" presStyleCnt="3">
        <dgm:presLayoutVars>
          <dgm:bulletEnabled val="1"/>
        </dgm:presLayoutVars>
      </dgm:prSet>
      <dgm:spPr/>
    </dgm:pt>
    <dgm:pt modelId="{CB246B6B-FEE7-4F47-BE64-12CC68742565}" type="pres">
      <dgm:prSet presAssocID="{3BEEAB12-7A30-45AA-8A6F-55E9CD9F38D6}" presName="sibTrans" presStyleCnt="0"/>
      <dgm:spPr/>
    </dgm:pt>
    <dgm:pt modelId="{625DC7D1-0ECD-43D3-9EAA-E6B8FE92BF59}" type="pres">
      <dgm:prSet presAssocID="{C8D54F8C-808D-432A-A65A-5332FD7ABCCB}" presName="node" presStyleLbl="node1" presStyleIdx="1" presStyleCnt="3">
        <dgm:presLayoutVars>
          <dgm:bulletEnabled val="1"/>
        </dgm:presLayoutVars>
      </dgm:prSet>
      <dgm:spPr/>
    </dgm:pt>
    <dgm:pt modelId="{228CD523-06AB-4C14-8878-397B07A2C3A5}" type="pres">
      <dgm:prSet presAssocID="{DDDA7E69-1166-4EA7-932D-E5232EA97CF7}" presName="sibTrans" presStyleCnt="0"/>
      <dgm:spPr/>
    </dgm:pt>
    <dgm:pt modelId="{090F89DA-E5CB-4044-8620-D9B014CBE339}" type="pres">
      <dgm:prSet presAssocID="{23DD9234-DD3C-4670-AC9C-BBE7128E6E28}" presName="node" presStyleLbl="node1" presStyleIdx="2" presStyleCnt="3">
        <dgm:presLayoutVars>
          <dgm:bulletEnabled val="1"/>
        </dgm:presLayoutVars>
      </dgm:prSet>
      <dgm:spPr/>
    </dgm:pt>
  </dgm:ptLst>
  <dgm:cxnLst>
    <dgm:cxn modelId="{4953842F-EAD1-4B03-BA99-BCD0B7F1F217}" srcId="{F986C592-B2D8-40D5-8378-EF1FCA243648}" destId="{23DD9234-DD3C-4670-AC9C-BBE7128E6E28}" srcOrd="2" destOrd="0" parTransId="{EF21551F-6B35-4D30-AAF4-88320C711A1A}" sibTransId="{298455FF-32F5-4075-AC65-318BB1E903CC}"/>
    <dgm:cxn modelId="{0B9EA33E-EA78-4056-9CB9-7E05394D760F}" srcId="{F986C592-B2D8-40D5-8378-EF1FCA243648}" destId="{C8D54F8C-808D-432A-A65A-5332FD7ABCCB}" srcOrd="1" destOrd="0" parTransId="{39C56959-BBB2-465A-9E1C-FA10F914D335}" sibTransId="{DDDA7E69-1166-4EA7-932D-E5232EA97CF7}"/>
    <dgm:cxn modelId="{94619667-98BB-49FC-B124-5E65BA4EF289}" type="presOf" srcId="{23DD9234-DD3C-4670-AC9C-BBE7128E6E28}" destId="{090F89DA-E5CB-4044-8620-D9B014CBE339}" srcOrd="0" destOrd="0" presId="urn:microsoft.com/office/officeart/2005/8/layout/default"/>
    <dgm:cxn modelId="{CBFEDF79-4258-490F-ABFD-60ADD1A04CD7}" type="presOf" srcId="{F986C592-B2D8-40D5-8378-EF1FCA243648}" destId="{F350BFD3-1F5A-4CCA-B6AA-374A06D90350}" srcOrd="0" destOrd="0" presId="urn:microsoft.com/office/officeart/2005/8/layout/default"/>
    <dgm:cxn modelId="{BC73E77F-CB4F-47D2-A286-E86EC796F7FA}" srcId="{F986C592-B2D8-40D5-8378-EF1FCA243648}" destId="{1ED93266-3F35-4D85-83E9-8BC68003992F}" srcOrd="0" destOrd="0" parTransId="{F2339865-2355-4442-8AFB-BB519BDF26C0}" sibTransId="{3BEEAB12-7A30-45AA-8A6F-55E9CD9F38D6}"/>
    <dgm:cxn modelId="{BEA7D1CA-9B34-4ABF-A5FA-E7959D6A5953}" type="presOf" srcId="{1ED93266-3F35-4D85-83E9-8BC68003992F}" destId="{098B184E-D1DA-48E7-828C-50AEBA6CD868}" srcOrd="0" destOrd="0" presId="urn:microsoft.com/office/officeart/2005/8/layout/default"/>
    <dgm:cxn modelId="{3A733BEE-5202-4DFD-8AF2-3CC86A2CFF86}" type="presOf" srcId="{C8D54F8C-808D-432A-A65A-5332FD7ABCCB}" destId="{625DC7D1-0ECD-43D3-9EAA-E6B8FE92BF59}" srcOrd="0" destOrd="0" presId="urn:microsoft.com/office/officeart/2005/8/layout/default"/>
    <dgm:cxn modelId="{94A251DC-A52F-4CEC-B9FE-26FE159B08D3}" type="presParOf" srcId="{F350BFD3-1F5A-4CCA-B6AA-374A06D90350}" destId="{098B184E-D1DA-48E7-828C-50AEBA6CD868}" srcOrd="0" destOrd="0" presId="urn:microsoft.com/office/officeart/2005/8/layout/default"/>
    <dgm:cxn modelId="{7BCD9E81-62A9-49D2-A6BB-0E1975D97B44}" type="presParOf" srcId="{F350BFD3-1F5A-4CCA-B6AA-374A06D90350}" destId="{CB246B6B-FEE7-4F47-BE64-12CC68742565}" srcOrd="1" destOrd="0" presId="urn:microsoft.com/office/officeart/2005/8/layout/default"/>
    <dgm:cxn modelId="{8D63B479-D648-4540-B221-E5E54D57AFB6}" type="presParOf" srcId="{F350BFD3-1F5A-4CCA-B6AA-374A06D90350}" destId="{625DC7D1-0ECD-43D3-9EAA-E6B8FE92BF59}" srcOrd="2" destOrd="0" presId="urn:microsoft.com/office/officeart/2005/8/layout/default"/>
    <dgm:cxn modelId="{2CCCF36C-3670-4CB9-A2AE-16B0D7C24AF3}" type="presParOf" srcId="{F350BFD3-1F5A-4CCA-B6AA-374A06D90350}" destId="{228CD523-06AB-4C14-8878-397B07A2C3A5}" srcOrd="3" destOrd="0" presId="urn:microsoft.com/office/officeart/2005/8/layout/default"/>
    <dgm:cxn modelId="{C399A4C4-3281-40B8-B1CF-29B16EECD573}" type="presParOf" srcId="{F350BFD3-1F5A-4CCA-B6AA-374A06D90350}" destId="{090F89DA-E5CB-4044-8620-D9B014CBE339}"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BEF525-32F7-47C0-AE7A-C3AC6B6A93F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339CD53-18B8-4852-BD32-C87E7046ABDD}">
      <dgm:prSet/>
      <dgm:spPr/>
      <dgm:t>
        <a:bodyPr/>
        <a:lstStyle/>
        <a:p>
          <a:r>
            <a:rPr lang="en-US" b="1"/>
            <a:t>Not Recommended</a:t>
          </a:r>
          <a:r>
            <a:rPr lang="en-US"/>
            <a:t>: Forecasting Model repeatedly predicted a demand </a:t>
          </a:r>
          <a:r>
            <a:rPr lang="en-US" u="sng"/>
            <a:t>below 0</a:t>
          </a:r>
          <a:r>
            <a:rPr lang="en-US" u="none"/>
            <a:t> considering Train/Test accuracy</a:t>
          </a:r>
          <a:endParaRPr lang="en-US">
            <a:latin typeface="Avenir Next LT Pro"/>
          </a:endParaRPr>
        </a:p>
      </dgm:t>
    </dgm:pt>
    <dgm:pt modelId="{4DE9E7BC-AA4A-454B-A355-97BA86D0AFBC}" type="parTrans" cxnId="{02B4C4CA-583F-4C4D-8877-BF742374AD5A}">
      <dgm:prSet/>
      <dgm:spPr/>
      <dgm:t>
        <a:bodyPr/>
        <a:lstStyle/>
        <a:p>
          <a:endParaRPr lang="en-US"/>
        </a:p>
      </dgm:t>
    </dgm:pt>
    <dgm:pt modelId="{C1966520-83CA-42BF-8CBB-B8D38519FC97}" type="sibTrans" cxnId="{02B4C4CA-583F-4C4D-8877-BF742374AD5A}">
      <dgm:prSet/>
      <dgm:spPr/>
      <dgm:t>
        <a:bodyPr/>
        <a:lstStyle/>
        <a:p>
          <a:endParaRPr lang="en-US"/>
        </a:p>
      </dgm:t>
    </dgm:pt>
    <dgm:pt modelId="{658CF350-7D02-4400-901A-6D088AB217E2}">
      <dgm:prSet/>
      <dgm:spPr/>
      <dgm:t>
        <a:bodyPr/>
        <a:lstStyle/>
        <a:p>
          <a:r>
            <a:rPr lang="en-US" b="1"/>
            <a:t>Recommended</a:t>
          </a:r>
          <a:r>
            <a:rPr lang="en-US"/>
            <a:t>: Continuous/increased with past performance after considering Train/Test accuracy</a:t>
          </a:r>
        </a:p>
      </dgm:t>
    </dgm:pt>
    <dgm:pt modelId="{0E900B9D-DF77-41A7-AA0B-4AEC62B07F2F}" type="parTrans" cxnId="{9ECC20E2-B99B-430E-88BA-15E3248A097D}">
      <dgm:prSet/>
      <dgm:spPr/>
      <dgm:t>
        <a:bodyPr/>
        <a:lstStyle/>
        <a:p>
          <a:endParaRPr lang="en-US"/>
        </a:p>
      </dgm:t>
    </dgm:pt>
    <dgm:pt modelId="{E1F5E9BA-6F77-4630-A3CD-FF772B255744}" type="sibTrans" cxnId="{9ECC20E2-B99B-430E-88BA-15E3248A097D}">
      <dgm:prSet/>
      <dgm:spPr/>
      <dgm:t>
        <a:bodyPr/>
        <a:lstStyle/>
        <a:p>
          <a:endParaRPr lang="en-US"/>
        </a:p>
      </dgm:t>
    </dgm:pt>
    <dgm:pt modelId="{E436DB85-8603-486D-8C0A-03E172B564F3}" type="pres">
      <dgm:prSet presAssocID="{EBBEF525-32F7-47C0-AE7A-C3AC6B6A93FB}" presName="root" presStyleCnt="0">
        <dgm:presLayoutVars>
          <dgm:dir/>
          <dgm:resizeHandles val="exact"/>
        </dgm:presLayoutVars>
      </dgm:prSet>
      <dgm:spPr/>
    </dgm:pt>
    <dgm:pt modelId="{7E671DD5-5B99-4717-BB5E-5F0B897A3C92}" type="pres">
      <dgm:prSet presAssocID="{5339CD53-18B8-4852-BD32-C87E7046ABDD}" presName="compNode" presStyleCnt="0"/>
      <dgm:spPr/>
    </dgm:pt>
    <dgm:pt modelId="{9EA430BF-5718-47D3-BD6D-9A8E94A88D0E}" type="pres">
      <dgm:prSet presAssocID="{5339CD53-18B8-4852-BD32-C87E7046ABDD}" presName="bgRect" presStyleLbl="bgShp" presStyleIdx="0" presStyleCnt="2" custLinFactNeighborX="44" custLinFactNeighborY="-6689"/>
      <dgm:spPr/>
    </dgm:pt>
    <dgm:pt modelId="{A3684182-C814-4597-8B1B-6C5CEC3CC8DE}" type="pres">
      <dgm:prSet presAssocID="{5339CD53-18B8-4852-BD32-C87E7046ABD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6CE7FE1E-2256-4244-9CDF-AC428B7AD228}" type="pres">
      <dgm:prSet presAssocID="{5339CD53-18B8-4852-BD32-C87E7046ABDD}" presName="spaceRect" presStyleCnt="0"/>
      <dgm:spPr/>
    </dgm:pt>
    <dgm:pt modelId="{2787476F-13A3-4AD8-9B93-8BC770BACCE7}" type="pres">
      <dgm:prSet presAssocID="{5339CD53-18B8-4852-BD32-C87E7046ABDD}" presName="parTx" presStyleLbl="revTx" presStyleIdx="0" presStyleCnt="2">
        <dgm:presLayoutVars>
          <dgm:chMax val="0"/>
          <dgm:chPref val="0"/>
        </dgm:presLayoutVars>
      </dgm:prSet>
      <dgm:spPr/>
    </dgm:pt>
    <dgm:pt modelId="{C6C92C2D-D50F-4522-B8B5-5264B1374609}" type="pres">
      <dgm:prSet presAssocID="{C1966520-83CA-42BF-8CBB-B8D38519FC97}" presName="sibTrans" presStyleCnt="0"/>
      <dgm:spPr/>
    </dgm:pt>
    <dgm:pt modelId="{DB93299E-DD11-4D41-9D90-3417ADBEE15C}" type="pres">
      <dgm:prSet presAssocID="{658CF350-7D02-4400-901A-6D088AB217E2}" presName="compNode" presStyleCnt="0"/>
      <dgm:spPr/>
    </dgm:pt>
    <dgm:pt modelId="{E27D5085-29C2-417B-82CA-6F8B0A46FB84}" type="pres">
      <dgm:prSet presAssocID="{658CF350-7D02-4400-901A-6D088AB217E2}" presName="bgRect" presStyleLbl="bgShp" presStyleIdx="1" presStyleCnt="2"/>
      <dgm:spPr/>
    </dgm:pt>
    <dgm:pt modelId="{40C907F1-D074-448C-BAD1-345679677509}" type="pres">
      <dgm:prSet presAssocID="{658CF350-7D02-4400-901A-6D088AB217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F88EFFC8-0ABD-4EB9-B377-DD5F352658AA}" type="pres">
      <dgm:prSet presAssocID="{658CF350-7D02-4400-901A-6D088AB217E2}" presName="spaceRect" presStyleCnt="0"/>
      <dgm:spPr/>
    </dgm:pt>
    <dgm:pt modelId="{2FAC8392-788F-4E37-9E5F-BD8B3237FA79}" type="pres">
      <dgm:prSet presAssocID="{658CF350-7D02-4400-901A-6D088AB217E2}" presName="parTx" presStyleLbl="revTx" presStyleIdx="1" presStyleCnt="2">
        <dgm:presLayoutVars>
          <dgm:chMax val="0"/>
          <dgm:chPref val="0"/>
        </dgm:presLayoutVars>
      </dgm:prSet>
      <dgm:spPr/>
    </dgm:pt>
  </dgm:ptLst>
  <dgm:cxnLst>
    <dgm:cxn modelId="{8F82E330-671E-4666-A28D-4BB5AFEF1580}" type="presOf" srcId="{EBBEF525-32F7-47C0-AE7A-C3AC6B6A93FB}" destId="{E436DB85-8603-486D-8C0A-03E172B564F3}" srcOrd="0" destOrd="0" presId="urn:microsoft.com/office/officeart/2018/2/layout/IconVerticalSolidList"/>
    <dgm:cxn modelId="{E755264B-612B-495F-AC15-B9CADBD919A3}" type="presOf" srcId="{658CF350-7D02-4400-901A-6D088AB217E2}" destId="{2FAC8392-788F-4E37-9E5F-BD8B3237FA79}" srcOrd="0" destOrd="0" presId="urn:microsoft.com/office/officeart/2018/2/layout/IconVerticalSolidList"/>
    <dgm:cxn modelId="{9B391FC6-AEF1-46C6-B34C-6B726F1FA0C5}" type="presOf" srcId="{5339CD53-18B8-4852-BD32-C87E7046ABDD}" destId="{2787476F-13A3-4AD8-9B93-8BC770BACCE7}" srcOrd="0" destOrd="0" presId="urn:microsoft.com/office/officeart/2018/2/layout/IconVerticalSolidList"/>
    <dgm:cxn modelId="{02B4C4CA-583F-4C4D-8877-BF742374AD5A}" srcId="{EBBEF525-32F7-47C0-AE7A-C3AC6B6A93FB}" destId="{5339CD53-18B8-4852-BD32-C87E7046ABDD}" srcOrd="0" destOrd="0" parTransId="{4DE9E7BC-AA4A-454B-A355-97BA86D0AFBC}" sibTransId="{C1966520-83CA-42BF-8CBB-B8D38519FC97}"/>
    <dgm:cxn modelId="{9ECC20E2-B99B-430E-88BA-15E3248A097D}" srcId="{EBBEF525-32F7-47C0-AE7A-C3AC6B6A93FB}" destId="{658CF350-7D02-4400-901A-6D088AB217E2}" srcOrd="1" destOrd="0" parTransId="{0E900B9D-DF77-41A7-AA0B-4AEC62B07F2F}" sibTransId="{E1F5E9BA-6F77-4630-A3CD-FF772B255744}"/>
    <dgm:cxn modelId="{5EDD6BD4-1B6F-4A44-BA9F-203FE486AE9F}" type="presParOf" srcId="{E436DB85-8603-486D-8C0A-03E172B564F3}" destId="{7E671DD5-5B99-4717-BB5E-5F0B897A3C92}" srcOrd="0" destOrd="0" presId="urn:microsoft.com/office/officeart/2018/2/layout/IconVerticalSolidList"/>
    <dgm:cxn modelId="{D6E8B336-67A3-486B-8446-55E2F1790BD1}" type="presParOf" srcId="{7E671DD5-5B99-4717-BB5E-5F0B897A3C92}" destId="{9EA430BF-5718-47D3-BD6D-9A8E94A88D0E}" srcOrd="0" destOrd="0" presId="urn:microsoft.com/office/officeart/2018/2/layout/IconVerticalSolidList"/>
    <dgm:cxn modelId="{9C8DDB8F-4D50-4AAF-8C85-229A2554151D}" type="presParOf" srcId="{7E671DD5-5B99-4717-BB5E-5F0B897A3C92}" destId="{A3684182-C814-4597-8B1B-6C5CEC3CC8DE}" srcOrd="1" destOrd="0" presId="urn:microsoft.com/office/officeart/2018/2/layout/IconVerticalSolidList"/>
    <dgm:cxn modelId="{55136F5C-ACE8-4429-ADAD-FD1466685E0F}" type="presParOf" srcId="{7E671DD5-5B99-4717-BB5E-5F0B897A3C92}" destId="{6CE7FE1E-2256-4244-9CDF-AC428B7AD228}" srcOrd="2" destOrd="0" presId="urn:microsoft.com/office/officeart/2018/2/layout/IconVerticalSolidList"/>
    <dgm:cxn modelId="{E138E842-748C-4331-93A6-7DF7F0595F35}" type="presParOf" srcId="{7E671DD5-5B99-4717-BB5E-5F0B897A3C92}" destId="{2787476F-13A3-4AD8-9B93-8BC770BACCE7}" srcOrd="3" destOrd="0" presId="urn:microsoft.com/office/officeart/2018/2/layout/IconVerticalSolidList"/>
    <dgm:cxn modelId="{E5304E67-18CA-4494-AB0A-8AFE383AFC6E}" type="presParOf" srcId="{E436DB85-8603-486D-8C0A-03E172B564F3}" destId="{C6C92C2D-D50F-4522-B8B5-5264B1374609}" srcOrd="1" destOrd="0" presId="urn:microsoft.com/office/officeart/2018/2/layout/IconVerticalSolidList"/>
    <dgm:cxn modelId="{CFF38AB9-97F3-48A1-9BB5-56EA4A7E266F}" type="presParOf" srcId="{E436DB85-8603-486D-8C0A-03E172B564F3}" destId="{DB93299E-DD11-4D41-9D90-3417ADBEE15C}" srcOrd="2" destOrd="0" presId="urn:microsoft.com/office/officeart/2018/2/layout/IconVerticalSolidList"/>
    <dgm:cxn modelId="{0C1E2C82-5D49-4D78-952F-D10E7265E1B4}" type="presParOf" srcId="{DB93299E-DD11-4D41-9D90-3417ADBEE15C}" destId="{E27D5085-29C2-417B-82CA-6F8B0A46FB84}" srcOrd="0" destOrd="0" presId="urn:microsoft.com/office/officeart/2018/2/layout/IconVerticalSolidList"/>
    <dgm:cxn modelId="{8CCCE3C5-A281-4941-92C6-C43B433B4258}" type="presParOf" srcId="{DB93299E-DD11-4D41-9D90-3417ADBEE15C}" destId="{40C907F1-D074-448C-BAD1-345679677509}" srcOrd="1" destOrd="0" presId="urn:microsoft.com/office/officeart/2018/2/layout/IconVerticalSolidList"/>
    <dgm:cxn modelId="{F991BD17-5B11-4B7C-803C-359E0CF5CCAF}" type="presParOf" srcId="{DB93299E-DD11-4D41-9D90-3417ADBEE15C}" destId="{F88EFFC8-0ABD-4EB9-B377-DD5F352658AA}" srcOrd="2" destOrd="0" presId="urn:microsoft.com/office/officeart/2018/2/layout/IconVerticalSolidList"/>
    <dgm:cxn modelId="{8C405901-65DD-440E-9E84-ABCBF52C3BEA}" type="presParOf" srcId="{DB93299E-DD11-4D41-9D90-3417ADBEE15C}" destId="{2FAC8392-788F-4E37-9E5F-BD8B3237FA7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3A99EE9-88F5-4F23-98D5-C90C5A6F9A8E}" type="doc">
      <dgm:prSet loTypeId="urn:microsoft.com/office/officeart/2005/8/layout/vList5" loCatId="list" qsTypeId="urn:microsoft.com/office/officeart/2005/8/quickstyle/simple1" qsCatId="simple" csTypeId="urn:microsoft.com/office/officeart/2005/8/colors/accent5_3" csCatId="accent5"/>
      <dgm:spPr/>
      <dgm:t>
        <a:bodyPr/>
        <a:lstStyle/>
        <a:p>
          <a:endParaRPr lang="en-US"/>
        </a:p>
      </dgm:t>
    </dgm:pt>
    <dgm:pt modelId="{1F05480A-B87C-4F9A-8A73-ED22EB9A4A92}">
      <dgm:prSet/>
      <dgm:spPr/>
      <dgm:t>
        <a:bodyPr/>
        <a:lstStyle/>
        <a:p>
          <a:r>
            <a:rPr lang="en-US" b="1" u="sng"/>
            <a:t>Produce</a:t>
          </a:r>
          <a:endParaRPr lang="en-US"/>
        </a:p>
      </dgm:t>
    </dgm:pt>
    <dgm:pt modelId="{676031AB-32C9-4079-B801-F4119FBE0811}" type="parTrans" cxnId="{808DD510-58E6-464A-9AF9-3DBA96AEE02C}">
      <dgm:prSet/>
      <dgm:spPr/>
      <dgm:t>
        <a:bodyPr/>
        <a:lstStyle/>
        <a:p>
          <a:endParaRPr lang="en-US"/>
        </a:p>
      </dgm:t>
    </dgm:pt>
    <dgm:pt modelId="{B41A8C95-53A3-416D-A7B4-44091E8CC6E0}" type="sibTrans" cxnId="{808DD510-58E6-464A-9AF9-3DBA96AEE02C}">
      <dgm:prSet/>
      <dgm:spPr/>
      <dgm:t>
        <a:bodyPr/>
        <a:lstStyle/>
        <a:p>
          <a:endParaRPr lang="en-US"/>
        </a:p>
      </dgm:t>
    </dgm:pt>
    <dgm:pt modelId="{80F28635-C93C-44A0-9714-7DEC5297F74A}">
      <dgm:prSet/>
      <dgm:spPr/>
      <dgm:t>
        <a:bodyPr/>
        <a:lstStyle/>
        <a:p>
          <a:r>
            <a:rPr lang="en-US"/>
            <a:t>STYLE009_</a:t>
          </a:r>
          <a:r>
            <a:rPr lang="en-US">
              <a:solidFill>
                <a:schemeClr val="accent5"/>
              </a:solidFill>
            </a:rPr>
            <a:t>BLUE</a:t>
          </a:r>
          <a:r>
            <a:rPr lang="en-US"/>
            <a:t>_------</a:t>
          </a:r>
        </a:p>
      </dgm:t>
    </dgm:pt>
    <dgm:pt modelId="{BFA60772-5470-4F9F-A38F-192D5569DD0C}" type="parTrans" cxnId="{6D01D1A2-9E62-4465-A985-7721404D8F0A}">
      <dgm:prSet/>
      <dgm:spPr/>
      <dgm:t>
        <a:bodyPr/>
        <a:lstStyle/>
        <a:p>
          <a:endParaRPr lang="en-US"/>
        </a:p>
      </dgm:t>
    </dgm:pt>
    <dgm:pt modelId="{0B023576-899A-4A38-860C-AF76BBA3F16C}" type="sibTrans" cxnId="{6D01D1A2-9E62-4465-A985-7721404D8F0A}">
      <dgm:prSet/>
      <dgm:spPr/>
      <dgm:t>
        <a:bodyPr/>
        <a:lstStyle/>
        <a:p>
          <a:endParaRPr lang="en-US"/>
        </a:p>
      </dgm:t>
    </dgm:pt>
    <dgm:pt modelId="{D751F74C-7B4B-4233-8DE7-16B8B3C72BA8}">
      <dgm:prSet/>
      <dgm:spPr/>
      <dgm:t>
        <a:bodyPr/>
        <a:lstStyle/>
        <a:p>
          <a:r>
            <a:rPr lang="en-US"/>
            <a:t>STYLE009_</a:t>
          </a:r>
          <a:r>
            <a:rPr lang="en-US">
              <a:solidFill>
                <a:schemeClr val="accent1"/>
              </a:solidFill>
            </a:rPr>
            <a:t>PINK</a:t>
          </a:r>
          <a:r>
            <a:rPr lang="en-US"/>
            <a:t>_------</a:t>
          </a:r>
        </a:p>
      </dgm:t>
    </dgm:pt>
    <dgm:pt modelId="{F2E04B18-40EE-433D-A96E-C017FF655157}" type="parTrans" cxnId="{10A682F2-5A92-4EDF-AFB5-F35D5874F87E}">
      <dgm:prSet/>
      <dgm:spPr/>
      <dgm:t>
        <a:bodyPr/>
        <a:lstStyle/>
        <a:p>
          <a:endParaRPr lang="en-US"/>
        </a:p>
      </dgm:t>
    </dgm:pt>
    <dgm:pt modelId="{E67F5D5B-EF2B-454F-9DB6-4F7D68199FFC}" type="sibTrans" cxnId="{10A682F2-5A92-4EDF-AFB5-F35D5874F87E}">
      <dgm:prSet/>
      <dgm:spPr/>
      <dgm:t>
        <a:bodyPr/>
        <a:lstStyle/>
        <a:p>
          <a:endParaRPr lang="en-US"/>
        </a:p>
      </dgm:t>
    </dgm:pt>
    <dgm:pt modelId="{C712AF7E-15F0-498C-BF67-262121413314}">
      <dgm:prSet/>
      <dgm:spPr/>
      <dgm:t>
        <a:bodyPr/>
        <a:lstStyle/>
        <a:p>
          <a:r>
            <a:rPr lang="en-US"/>
            <a:t>STYLE329_BLACK_40GEAR</a:t>
          </a:r>
        </a:p>
      </dgm:t>
    </dgm:pt>
    <dgm:pt modelId="{102D25B5-7C7D-4838-B864-5EDCF7C7E175}" type="parTrans" cxnId="{538AD4FB-6719-4496-BF7E-8C6528BACCFC}">
      <dgm:prSet/>
      <dgm:spPr/>
      <dgm:t>
        <a:bodyPr/>
        <a:lstStyle/>
        <a:p>
          <a:endParaRPr lang="en-US"/>
        </a:p>
      </dgm:t>
    </dgm:pt>
    <dgm:pt modelId="{C9F1450D-4242-4A12-AAB2-A91A184A9D5A}" type="sibTrans" cxnId="{538AD4FB-6719-4496-BF7E-8C6528BACCFC}">
      <dgm:prSet/>
      <dgm:spPr/>
      <dgm:t>
        <a:bodyPr/>
        <a:lstStyle/>
        <a:p>
          <a:endParaRPr lang="en-US"/>
        </a:p>
      </dgm:t>
    </dgm:pt>
    <dgm:pt modelId="{2358B03D-E251-49ED-9983-5B3C33C23AD6}">
      <dgm:prSet/>
      <dgm:spPr/>
      <dgm:t>
        <a:bodyPr/>
        <a:lstStyle/>
        <a:p>
          <a:r>
            <a:rPr lang="en-US"/>
            <a:t>STYLE366_</a:t>
          </a:r>
          <a:r>
            <a:rPr lang="en-US" b="0"/>
            <a:t>BLACK</a:t>
          </a:r>
          <a:r>
            <a:rPr lang="en-US"/>
            <a:t>_------ </a:t>
          </a:r>
        </a:p>
      </dgm:t>
    </dgm:pt>
    <dgm:pt modelId="{19E0A408-7A98-42FA-9547-C56C54E49E57}" type="parTrans" cxnId="{E7424BDC-685C-44A9-A60E-D0D180256A9E}">
      <dgm:prSet/>
      <dgm:spPr/>
      <dgm:t>
        <a:bodyPr/>
        <a:lstStyle/>
        <a:p>
          <a:endParaRPr lang="en-US"/>
        </a:p>
      </dgm:t>
    </dgm:pt>
    <dgm:pt modelId="{459A76D1-C7E4-4F27-A205-4E9DF4F8CB1C}" type="sibTrans" cxnId="{E7424BDC-685C-44A9-A60E-D0D180256A9E}">
      <dgm:prSet/>
      <dgm:spPr/>
      <dgm:t>
        <a:bodyPr/>
        <a:lstStyle/>
        <a:p>
          <a:endParaRPr lang="en-US"/>
        </a:p>
      </dgm:t>
    </dgm:pt>
    <dgm:pt modelId="{0FA83F9C-5AE7-49A2-ADE9-55F3565C579D}">
      <dgm:prSet/>
      <dgm:spPr/>
      <dgm:t>
        <a:bodyPr/>
        <a:lstStyle/>
        <a:p>
          <a:r>
            <a:rPr lang="en-US"/>
            <a:t>STYLE179_</a:t>
          </a:r>
          <a:r>
            <a:rPr lang="en-US">
              <a:solidFill>
                <a:schemeClr val="accent5"/>
              </a:solidFill>
            </a:rPr>
            <a:t>BLUE</a:t>
          </a:r>
          <a:r>
            <a:rPr lang="en-US"/>
            <a:t>_------</a:t>
          </a:r>
        </a:p>
      </dgm:t>
    </dgm:pt>
    <dgm:pt modelId="{14316C8D-F99D-4BDE-A56C-726544235A2B}" type="parTrans" cxnId="{DE5A1AB9-2E08-4E47-86E5-951DF00F74F2}">
      <dgm:prSet/>
      <dgm:spPr/>
      <dgm:t>
        <a:bodyPr/>
        <a:lstStyle/>
        <a:p>
          <a:endParaRPr lang="en-US"/>
        </a:p>
      </dgm:t>
    </dgm:pt>
    <dgm:pt modelId="{666EDFF9-E9A4-4C76-8E73-16921D11F07D}" type="sibTrans" cxnId="{DE5A1AB9-2E08-4E47-86E5-951DF00F74F2}">
      <dgm:prSet/>
      <dgm:spPr/>
      <dgm:t>
        <a:bodyPr/>
        <a:lstStyle/>
        <a:p>
          <a:endParaRPr lang="en-US"/>
        </a:p>
      </dgm:t>
    </dgm:pt>
    <dgm:pt modelId="{D9E1A089-2207-4A44-A3DB-59BC19CB2711}">
      <dgm:prSet/>
      <dgm:spPr/>
      <dgm:t>
        <a:bodyPr/>
        <a:lstStyle/>
        <a:p>
          <a:r>
            <a:rPr lang="en-US" b="1" u="sng"/>
            <a:t>Don't Produce</a:t>
          </a:r>
          <a:endParaRPr lang="en-US"/>
        </a:p>
      </dgm:t>
    </dgm:pt>
    <dgm:pt modelId="{B0BB200D-4317-4635-AD0E-9DF82273BB84}" type="parTrans" cxnId="{FFB327B1-9824-4FBE-8C86-F50911234242}">
      <dgm:prSet/>
      <dgm:spPr/>
      <dgm:t>
        <a:bodyPr/>
        <a:lstStyle/>
        <a:p>
          <a:endParaRPr lang="en-US"/>
        </a:p>
      </dgm:t>
    </dgm:pt>
    <dgm:pt modelId="{B940E59D-0555-4628-AD41-E9FF1EBBD6CA}" type="sibTrans" cxnId="{FFB327B1-9824-4FBE-8C86-F50911234242}">
      <dgm:prSet/>
      <dgm:spPr/>
      <dgm:t>
        <a:bodyPr/>
        <a:lstStyle/>
        <a:p>
          <a:endParaRPr lang="en-US"/>
        </a:p>
      </dgm:t>
    </dgm:pt>
    <dgm:pt modelId="{BC32ACC8-E4C5-4119-8B7F-94BC9910AEA6}">
      <dgm:prSet/>
      <dgm:spPr/>
      <dgm:t>
        <a:bodyPr/>
        <a:lstStyle/>
        <a:p>
          <a:r>
            <a:rPr lang="en-US"/>
            <a:t>STYLE042_</a:t>
          </a:r>
          <a:r>
            <a:rPr lang="en-US">
              <a:solidFill>
                <a:schemeClr val="bg2">
                  <a:lumMod val="50000"/>
                </a:schemeClr>
              </a:solidFill>
            </a:rPr>
            <a:t>GREY</a:t>
          </a:r>
          <a:r>
            <a:rPr lang="en-US"/>
            <a:t>_549310</a:t>
          </a:r>
        </a:p>
      </dgm:t>
    </dgm:pt>
    <dgm:pt modelId="{3D4CB734-D8C1-4A36-B567-B467916181BA}" type="parTrans" cxnId="{381D1AFC-9A92-415B-87BD-7EBF950F6969}">
      <dgm:prSet/>
      <dgm:spPr/>
      <dgm:t>
        <a:bodyPr/>
        <a:lstStyle/>
        <a:p>
          <a:endParaRPr lang="en-US"/>
        </a:p>
      </dgm:t>
    </dgm:pt>
    <dgm:pt modelId="{B7788D05-7768-487E-A27F-4FD4DDE126A9}" type="sibTrans" cxnId="{381D1AFC-9A92-415B-87BD-7EBF950F6969}">
      <dgm:prSet/>
      <dgm:spPr/>
      <dgm:t>
        <a:bodyPr/>
        <a:lstStyle/>
        <a:p>
          <a:endParaRPr lang="en-US"/>
        </a:p>
      </dgm:t>
    </dgm:pt>
    <dgm:pt modelId="{1B6869AB-126C-49A2-B9D6-42137D931075}">
      <dgm:prSet/>
      <dgm:spPr/>
      <dgm:t>
        <a:bodyPr/>
        <a:lstStyle/>
        <a:p>
          <a:r>
            <a:rPr lang="en-US"/>
            <a:t>STYLE203_</a:t>
          </a:r>
          <a:r>
            <a:rPr lang="en-US">
              <a:solidFill>
                <a:schemeClr val="bg2">
                  <a:lumMod val="50000"/>
                </a:schemeClr>
              </a:solidFill>
            </a:rPr>
            <a:t>GREY</a:t>
          </a:r>
          <a:r>
            <a:rPr lang="en-US"/>
            <a:t>_549314</a:t>
          </a:r>
        </a:p>
      </dgm:t>
    </dgm:pt>
    <dgm:pt modelId="{00253E68-7857-42A2-A0C7-4F77AC170BEF}" type="parTrans" cxnId="{DD703131-AC9B-44C4-B804-AF4DD360AD9C}">
      <dgm:prSet/>
      <dgm:spPr/>
      <dgm:t>
        <a:bodyPr/>
        <a:lstStyle/>
        <a:p>
          <a:endParaRPr lang="en-US"/>
        </a:p>
      </dgm:t>
    </dgm:pt>
    <dgm:pt modelId="{AF737BD1-B6EC-4D74-86AB-0FC9C08139FD}" type="sibTrans" cxnId="{DD703131-AC9B-44C4-B804-AF4DD360AD9C}">
      <dgm:prSet/>
      <dgm:spPr/>
      <dgm:t>
        <a:bodyPr/>
        <a:lstStyle/>
        <a:p>
          <a:endParaRPr lang="en-US"/>
        </a:p>
      </dgm:t>
    </dgm:pt>
    <dgm:pt modelId="{1D09B192-8AD3-4415-A88D-F4F7C9E7613E}">
      <dgm:prSet/>
      <dgm:spPr/>
      <dgm:t>
        <a:bodyPr/>
        <a:lstStyle/>
        <a:p>
          <a:r>
            <a:rPr lang="en-US"/>
            <a:t>STYLE264_</a:t>
          </a:r>
          <a:r>
            <a:rPr lang="en-US">
              <a:solidFill>
                <a:srgbClr val="FF0000"/>
              </a:solidFill>
            </a:rPr>
            <a:t>RED</a:t>
          </a:r>
          <a:r>
            <a:rPr lang="en-US"/>
            <a:t>_------</a:t>
          </a:r>
        </a:p>
      </dgm:t>
    </dgm:pt>
    <dgm:pt modelId="{F5F9E5E4-A100-4D6B-BB4E-6EE54D094F7C}" type="parTrans" cxnId="{A7FD3A28-06CD-41A0-8250-6860B3866A98}">
      <dgm:prSet/>
      <dgm:spPr/>
      <dgm:t>
        <a:bodyPr/>
        <a:lstStyle/>
        <a:p>
          <a:endParaRPr lang="en-US"/>
        </a:p>
      </dgm:t>
    </dgm:pt>
    <dgm:pt modelId="{7E882D7F-0E6B-4AA8-8287-F758C07C72D2}" type="sibTrans" cxnId="{A7FD3A28-06CD-41A0-8250-6860B3866A98}">
      <dgm:prSet/>
      <dgm:spPr/>
      <dgm:t>
        <a:bodyPr/>
        <a:lstStyle/>
        <a:p>
          <a:endParaRPr lang="en-US"/>
        </a:p>
      </dgm:t>
    </dgm:pt>
    <dgm:pt modelId="{844DA3C1-AA6D-4725-B30F-EBFB606F976D}">
      <dgm:prSet/>
      <dgm:spPr/>
      <dgm:t>
        <a:bodyPr/>
        <a:lstStyle/>
        <a:p>
          <a:r>
            <a:rPr lang="en-US"/>
            <a:t>STYLE276_BLACK_549333</a:t>
          </a:r>
        </a:p>
      </dgm:t>
    </dgm:pt>
    <dgm:pt modelId="{CF322006-88C3-4536-96DA-778BA661BE15}" type="parTrans" cxnId="{E20E46A6-E95E-4D49-845C-F8A85A7D290E}">
      <dgm:prSet/>
      <dgm:spPr/>
      <dgm:t>
        <a:bodyPr/>
        <a:lstStyle/>
        <a:p>
          <a:endParaRPr lang="en-US"/>
        </a:p>
      </dgm:t>
    </dgm:pt>
    <dgm:pt modelId="{CA832AD8-A85A-45A8-9B56-7FC62991EF67}" type="sibTrans" cxnId="{E20E46A6-E95E-4D49-845C-F8A85A7D290E}">
      <dgm:prSet/>
      <dgm:spPr/>
      <dgm:t>
        <a:bodyPr/>
        <a:lstStyle/>
        <a:p>
          <a:endParaRPr lang="en-US"/>
        </a:p>
      </dgm:t>
    </dgm:pt>
    <dgm:pt modelId="{95A0F742-F11F-4131-BB7E-59BEF93AA5D0}">
      <dgm:prSet/>
      <dgm:spPr/>
      <dgm:t>
        <a:bodyPr/>
        <a:lstStyle/>
        <a:p>
          <a:r>
            <a:rPr lang="en-US"/>
            <a:t>STYLE359_</a:t>
          </a:r>
          <a:r>
            <a:rPr lang="en-US">
              <a:solidFill>
                <a:schemeClr val="accent5"/>
              </a:solidFill>
            </a:rPr>
            <a:t>BLUE</a:t>
          </a:r>
          <a:r>
            <a:rPr lang="en-US"/>
            <a:t>_------</a:t>
          </a:r>
        </a:p>
      </dgm:t>
    </dgm:pt>
    <dgm:pt modelId="{B10B4037-959B-44CF-B13E-612BA293A103}" type="parTrans" cxnId="{1EB7AEC9-F1F1-4456-B244-9E295F9C9710}">
      <dgm:prSet/>
      <dgm:spPr/>
      <dgm:t>
        <a:bodyPr/>
        <a:lstStyle/>
        <a:p>
          <a:endParaRPr lang="en-US"/>
        </a:p>
      </dgm:t>
    </dgm:pt>
    <dgm:pt modelId="{48B14946-6DD4-4E11-95E8-2103C2369479}" type="sibTrans" cxnId="{1EB7AEC9-F1F1-4456-B244-9E295F9C9710}">
      <dgm:prSet/>
      <dgm:spPr/>
      <dgm:t>
        <a:bodyPr/>
        <a:lstStyle/>
        <a:p>
          <a:endParaRPr lang="en-US"/>
        </a:p>
      </dgm:t>
    </dgm:pt>
    <dgm:pt modelId="{DF6DB24A-3016-4A9B-B73F-2B34E5ECE95C}" type="pres">
      <dgm:prSet presAssocID="{03A99EE9-88F5-4F23-98D5-C90C5A6F9A8E}" presName="Name0" presStyleCnt="0">
        <dgm:presLayoutVars>
          <dgm:dir/>
          <dgm:animLvl val="lvl"/>
          <dgm:resizeHandles val="exact"/>
        </dgm:presLayoutVars>
      </dgm:prSet>
      <dgm:spPr/>
    </dgm:pt>
    <dgm:pt modelId="{3E2C5016-24C9-4725-87F2-4AA0A37D80BC}" type="pres">
      <dgm:prSet presAssocID="{1F05480A-B87C-4F9A-8A73-ED22EB9A4A92}" presName="linNode" presStyleCnt="0"/>
      <dgm:spPr/>
    </dgm:pt>
    <dgm:pt modelId="{E54969B9-A1A7-416F-A119-D9DD1DC70C91}" type="pres">
      <dgm:prSet presAssocID="{1F05480A-B87C-4F9A-8A73-ED22EB9A4A92}" presName="parentText" presStyleLbl="node1" presStyleIdx="0" presStyleCnt="2">
        <dgm:presLayoutVars>
          <dgm:chMax val="1"/>
          <dgm:bulletEnabled val="1"/>
        </dgm:presLayoutVars>
      </dgm:prSet>
      <dgm:spPr/>
    </dgm:pt>
    <dgm:pt modelId="{32FDD6A6-8B23-4FF7-9D82-6F949D8B58F5}" type="pres">
      <dgm:prSet presAssocID="{1F05480A-B87C-4F9A-8A73-ED22EB9A4A92}" presName="descendantText" presStyleLbl="alignAccFollowNode1" presStyleIdx="0" presStyleCnt="2">
        <dgm:presLayoutVars>
          <dgm:bulletEnabled val="1"/>
        </dgm:presLayoutVars>
      </dgm:prSet>
      <dgm:spPr/>
    </dgm:pt>
    <dgm:pt modelId="{47D36FC5-CF0C-430E-8D49-E938D4FFD24C}" type="pres">
      <dgm:prSet presAssocID="{B41A8C95-53A3-416D-A7B4-44091E8CC6E0}" presName="sp" presStyleCnt="0"/>
      <dgm:spPr/>
    </dgm:pt>
    <dgm:pt modelId="{94A6F443-9821-4C62-86FD-1D42E5240895}" type="pres">
      <dgm:prSet presAssocID="{D9E1A089-2207-4A44-A3DB-59BC19CB2711}" presName="linNode" presStyleCnt="0"/>
      <dgm:spPr/>
    </dgm:pt>
    <dgm:pt modelId="{3B4C2AED-45D0-4CE4-A838-472399AB516A}" type="pres">
      <dgm:prSet presAssocID="{D9E1A089-2207-4A44-A3DB-59BC19CB2711}" presName="parentText" presStyleLbl="node1" presStyleIdx="1" presStyleCnt="2">
        <dgm:presLayoutVars>
          <dgm:chMax val="1"/>
          <dgm:bulletEnabled val="1"/>
        </dgm:presLayoutVars>
      </dgm:prSet>
      <dgm:spPr/>
    </dgm:pt>
    <dgm:pt modelId="{71664674-1DC8-47EF-BEDB-0E6F3ED017C7}" type="pres">
      <dgm:prSet presAssocID="{D9E1A089-2207-4A44-A3DB-59BC19CB2711}" presName="descendantText" presStyleLbl="alignAccFollowNode1" presStyleIdx="1" presStyleCnt="2">
        <dgm:presLayoutVars>
          <dgm:bulletEnabled val="1"/>
        </dgm:presLayoutVars>
      </dgm:prSet>
      <dgm:spPr/>
    </dgm:pt>
  </dgm:ptLst>
  <dgm:cxnLst>
    <dgm:cxn modelId="{808DD510-58E6-464A-9AF9-3DBA96AEE02C}" srcId="{03A99EE9-88F5-4F23-98D5-C90C5A6F9A8E}" destId="{1F05480A-B87C-4F9A-8A73-ED22EB9A4A92}" srcOrd="0" destOrd="0" parTransId="{676031AB-32C9-4079-B801-F4119FBE0811}" sibTransId="{B41A8C95-53A3-416D-A7B4-44091E8CC6E0}"/>
    <dgm:cxn modelId="{A7FD3A28-06CD-41A0-8250-6860B3866A98}" srcId="{D9E1A089-2207-4A44-A3DB-59BC19CB2711}" destId="{1D09B192-8AD3-4415-A88D-F4F7C9E7613E}" srcOrd="2" destOrd="0" parTransId="{F5F9E5E4-A100-4D6B-BB4E-6EE54D094F7C}" sibTransId="{7E882D7F-0E6B-4AA8-8287-F758C07C72D2}"/>
    <dgm:cxn modelId="{82BB5B2C-F838-4E91-BFA2-E5ADB88E8507}" type="presOf" srcId="{2358B03D-E251-49ED-9983-5B3C33C23AD6}" destId="{32FDD6A6-8B23-4FF7-9D82-6F949D8B58F5}" srcOrd="0" destOrd="3" presId="urn:microsoft.com/office/officeart/2005/8/layout/vList5"/>
    <dgm:cxn modelId="{70E1272E-F556-4B1F-BFA8-12B20B3132C6}" type="presOf" srcId="{1F05480A-B87C-4F9A-8A73-ED22EB9A4A92}" destId="{E54969B9-A1A7-416F-A119-D9DD1DC70C91}" srcOrd="0" destOrd="0" presId="urn:microsoft.com/office/officeart/2005/8/layout/vList5"/>
    <dgm:cxn modelId="{DD703131-AC9B-44C4-B804-AF4DD360AD9C}" srcId="{D9E1A089-2207-4A44-A3DB-59BC19CB2711}" destId="{1B6869AB-126C-49A2-B9D6-42137D931075}" srcOrd="1" destOrd="0" parTransId="{00253E68-7857-42A2-A0C7-4F77AC170BEF}" sibTransId="{AF737BD1-B6EC-4D74-86AB-0FC9C08139FD}"/>
    <dgm:cxn modelId="{7CF65034-7EE2-4854-B90D-618B49DD9D27}" type="presOf" srcId="{C712AF7E-15F0-498C-BF67-262121413314}" destId="{32FDD6A6-8B23-4FF7-9D82-6F949D8B58F5}" srcOrd="0" destOrd="2" presId="urn:microsoft.com/office/officeart/2005/8/layout/vList5"/>
    <dgm:cxn modelId="{4556853E-7A85-4D61-9A9C-B3C345B4C6F4}" type="presOf" srcId="{80F28635-C93C-44A0-9714-7DEC5297F74A}" destId="{32FDD6A6-8B23-4FF7-9D82-6F949D8B58F5}" srcOrd="0" destOrd="0" presId="urn:microsoft.com/office/officeart/2005/8/layout/vList5"/>
    <dgm:cxn modelId="{C12B6040-0355-4DEF-B46D-C78605C7C11B}" type="presOf" srcId="{1B6869AB-126C-49A2-B9D6-42137D931075}" destId="{71664674-1DC8-47EF-BEDB-0E6F3ED017C7}" srcOrd="0" destOrd="1" presId="urn:microsoft.com/office/officeart/2005/8/layout/vList5"/>
    <dgm:cxn modelId="{5766D655-59E2-4202-BF5D-3CF56F1EA4F4}" type="presOf" srcId="{844DA3C1-AA6D-4725-B30F-EBFB606F976D}" destId="{71664674-1DC8-47EF-BEDB-0E6F3ED017C7}" srcOrd="0" destOrd="3" presId="urn:microsoft.com/office/officeart/2005/8/layout/vList5"/>
    <dgm:cxn modelId="{F199615F-1F1B-45D0-8DA0-B847E7C7D2DD}" type="presOf" srcId="{D9E1A089-2207-4A44-A3DB-59BC19CB2711}" destId="{3B4C2AED-45D0-4CE4-A838-472399AB516A}" srcOrd="0" destOrd="0" presId="urn:microsoft.com/office/officeart/2005/8/layout/vList5"/>
    <dgm:cxn modelId="{78ADA15F-748D-4C00-8714-7531FB3BA550}" type="presOf" srcId="{03A99EE9-88F5-4F23-98D5-C90C5A6F9A8E}" destId="{DF6DB24A-3016-4A9B-B73F-2B34E5ECE95C}" srcOrd="0" destOrd="0" presId="urn:microsoft.com/office/officeart/2005/8/layout/vList5"/>
    <dgm:cxn modelId="{AB0CF861-794A-4D5D-A848-6D56BE50126A}" type="presOf" srcId="{BC32ACC8-E4C5-4119-8B7F-94BC9910AEA6}" destId="{71664674-1DC8-47EF-BEDB-0E6F3ED017C7}" srcOrd="0" destOrd="0" presId="urn:microsoft.com/office/officeart/2005/8/layout/vList5"/>
    <dgm:cxn modelId="{1F8C2E97-0C62-4C46-BA79-9288A6D67B25}" type="presOf" srcId="{D751F74C-7B4B-4233-8DE7-16B8B3C72BA8}" destId="{32FDD6A6-8B23-4FF7-9D82-6F949D8B58F5}" srcOrd="0" destOrd="1" presId="urn:microsoft.com/office/officeart/2005/8/layout/vList5"/>
    <dgm:cxn modelId="{6D01D1A2-9E62-4465-A985-7721404D8F0A}" srcId="{1F05480A-B87C-4F9A-8A73-ED22EB9A4A92}" destId="{80F28635-C93C-44A0-9714-7DEC5297F74A}" srcOrd="0" destOrd="0" parTransId="{BFA60772-5470-4F9F-A38F-192D5569DD0C}" sibTransId="{0B023576-899A-4A38-860C-AF76BBA3F16C}"/>
    <dgm:cxn modelId="{E20E46A6-E95E-4D49-845C-F8A85A7D290E}" srcId="{D9E1A089-2207-4A44-A3DB-59BC19CB2711}" destId="{844DA3C1-AA6D-4725-B30F-EBFB606F976D}" srcOrd="3" destOrd="0" parTransId="{CF322006-88C3-4536-96DA-778BA661BE15}" sibTransId="{CA832AD8-A85A-45A8-9B56-7FC62991EF67}"/>
    <dgm:cxn modelId="{FFB327B1-9824-4FBE-8C86-F50911234242}" srcId="{03A99EE9-88F5-4F23-98D5-C90C5A6F9A8E}" destId="{D9E1A089-2207-4A44-A3DB-59BC19CB2711}" srcOrd="1" destOrd="0" parTransId="{B0BB200D-4317-4635-AD0E-9DF82273BB84}" sibTransId="{B940E59D-0555-4628-AD41-E9FF1EBBD6CA}"/>
    <dgm:cxn modelId="{DE5A1AB9-2E08-4E47-86E5-951DF00F74F2}" srcId="{1F05480A-B87C-4F9A-8A73-ED22EB9A4A92}" destId="{0FA83F9C-5AE7-49A2-ADE9-55F3565C579D}" srcOrd="4" destOrd="0" parTransId="{14316C8D-F99D-4BDE-A56C-726544235A2B}" sibTransId="{666EDFF9-E9A4-4C76-8E73-16921D11F07D}"/>
    <dgm:cxn modelId="{FE0079C6-4B53-4F4A-9498-694D1DB7C7B0}" type="presOf" srcId="{1D09B192-8AD3-4415-A88D-F4F7C9E7613E}" destId="{71664674-1DC8-47EF-BEDB-0E6F3ED017C7}" srcOrd="0" destOrd="2" presId="urn:microsoft.com/office/officeart/2005/8/layout/vList5"/>
    <dgm:cxn modelId="{1D62F9C8-F843-4064-A348-7D626CE0362C}" type="presOf" srcId="{0FA83F9C-5AE7-49A2-ADE9-55F3565C579D}" destId="{32FDD6A6-8B23-4FF7-9D82-6F949D8B58F5}" srcOrd="0" destOrd="4" presId="urn:microsoft.com/office/officeart/2005/8/layout/vList5"/>
    <dgm:cxn modelId="{1EB7AEC9-F1F1-4456-B244-9E295F9C9710}" srcId="{D9E1A089-2207-4A44-A3DB-59BC19CB2711}" destId="{95A0F742-F11F-4131-BB7E-59BEF93AA5D0}" srcOrd="4" destOrd="0" parTransId="{B10B4037-959B-44CF-B13E-612BA293A103}" sibTransId="{48B14946-6DD4-4E11-95E8-2103C2369479}"/>
    <dgm:cxn modelId="{E7424BDC-685C-44A9-A60E-D0D180256A9E}" srcId="{1F05480A-B87C-4F9A-8A73-ED22EB9A4A92}" destId="{2358B03D-E251-49ED-9983-5B3C33C23AD6}" srcOrd="3" destOrd="0" parTransId="{19E0A408-7A98-42FA-9547-C56C54E49E57}" sibTransId="{459A76D1-C7E4-4F27-A205-4E9DF4F8CB1C}"/>
    <dgm:cxn modelId="{10A682F2-5A92-4EDF-AFB5-F35D5874F87E}" srcId="{1F05480A-B87C-4F9A-8A73-ED22EB9A4A92}" destId="{D751F74C-7B4B-4233-8DE7-16B8B3C72BA8}" srcOrd="1" destOrd="0" parTransId="{F2E04B18-40EE-433D-A96E-C017FF655157}" sibTransId="{E67F5D5B-EF2B-454F-9DB6-4F7D68199FFC}"/>
    <dgm:cxn modelId="{EE8F65FB-18EB-45B9-9BBD-9748D30590D8}" type="presOf" srcId="{95A0F742-F11F-4131-BB7E-59BEF93AA5D0}" destId="{71664674-1DC8-47EF-BEDB-0E6F3ED017C7}" srcOrd="0" destOrd="4" presId="urn:microsoft.com/office/officeart/2005/8/layout/vList5"/>
    <dgm:cxn modelId="{538AD4FB-6719-4496-BF7E-8C6528BACCFC}" srcId="{1F05480A-B87C-4F9A-8A73-ED22EB9A4A92}" destId="{C712AF7E-15F0-498C-BF67-262121413314}" srcOrd="2" destOrd="0" parTransId="{102D25B5-7C7D-4838-B864-5EDCF7C7E175}" sibTransId="{C9F1450D-4242-4A12-AAB2-A91A184A9D5A}"/>
    <dgm:cxn modelId="{381D1AFC-9A92-415B-87BD-7EBF950F6969}" srcId="{D9E1A089-2207-4A44-A3DB-59BC19CB2711}" destId="{BC32ACC8-E4C5-4119-8B7F-94BC9910AEA6}" srcOrd="0" destOrd="0" parTransId="{3D4CB734-D8C1-4A36-B567-B467916181BA}" sibTransId="{B7788D05-7768-487E-A27F-4FD4DDE126A9}"/>
    <dgm:cxn modelId="{8361C2D8-690B-41D4-A6C2-76E4933A1DDB}" type="presParOf" srcId="{DF6DB24A-3016-4A9B-B73F-2B34E5ECE95C}" destId="{3E2C5016-24C9-4725-87F2-4AA0A37D80BC}" srcOrd="0" destOrd="0" presId="urn:microsoft.com/office/officeart/2005/8/layout/vList5"/>
    <dgm:cxn modelId="{E0EA52A4-9E36-43AD-93ED-EC7468852EDB}" type="presParOf" srcId="{3E2C5016-24C9-4725-87F2-4AA0A37D80BC}" destId="{E54969B9-A1A7-416F-A119-D9DD1DC70C91}" srcOrd="0" destOrd="0" presId="urn:microsoft.com/office/officeart/2005/8/layout/vList5"/>
    <dgm:cxn modelId="{5703925F-266A-438B-8510-A3D7C029487E}" type="presParOf" srcId="{3E2C5016-24C9-4725-87F2-4AA0A37D80BC}" destId="{32FDD6A6-8B23-4FF7-9D82-6F949D8B58F5}" srcOrd="1" destOrd="0" presId="urn:microsoft.com/office/officeart/2005/8/layout/vList5"/>
    <dgm:cxn modelId="{26833A59-9FAD-405E-9074-49E3E068AA0B}" type="presParOf" srcId="{DF6DB24A-3016-4A9B-B73F-2B34E5ECE95C}" destId="{47D36FC5-CF0C-430E-8D49-E938D4FFD24C}" srcOrd="1" destOrd="0" presId="urn:microsoft.com/office/officeart/2005/8/layout/vList5"/>
    <dgm:cxn modelId="{BF33E5BE-C01B-4DEB-87E1-2B64FF58BC68}" type="presParOf" srcId="{DF6DB24A-3016-4A9B-B73F-2B34E5ECE95C}" destId="{94A6F443-9821-4C62-86FD-1D42E5240895}" srcOrd="2" destOrd="0" presId="urn:microsoft.com/office/officeart/2005/8/layout/vList5"/>
    <dgm:cxn modelId="{54EFC2E1-5B2E-45EE-A6C0-873C3F67AC1B}" type="presParOf" srcId="{94A6F443-9821-4C62-86FD-1D42E5240895}" destId="{3B4C2AED-45D0-4CE4-A838-472399AB516A}" srcOrd="0" destOrd="0" presId="urn:microsoft.com/office/officeart/2005/8/layout/vList5"/>
    <dgm:cxn modelId="{73198F4E-0CC2-446C-B529-23B25E68249E}" type="presParOf" srcId="{94A6F443-9821-4C62-86FD-1D42E5240895}" destId="{71664674-1DC8-47EF-BEDB-0E6F3ED017C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A99EE9-88F5-4F23-98D5-C90C5A6F9A8E}" type="doc">
      <dgm:prSet loTypeId="urn:microsoft.com/office/officeart/2005/8/layout/vList5" loCatId="list" qsTypeId="urn:microsoft.com/office/officeart/2005/8/quickstyle/simple1" qsCatId="simple" csTypeId="urn:microsoft.com/office/officeart/2005/8/colors/accent5_3" csCatId="accent5" phldr="1"/>
      <dgm:spPr/>
      <dgm:t>
        <a:bodyPr/>
        <a:lstStyle/>
        <a:p>
          <a:endParaRPr lang="en-US"/>
        </a:p>
      </dgm:t>
    </dgm:pt>
    <dgm:pt modelId="{AA64FD39-1718-4499-BCE7-E7510E376A68}">
      <dgm:prSet phldr="0"/>
      <dgm:spPr/>
      <dgm:t>
        <a:bodyPr/>
        <a:lstStyle/>
        <a:p>
          <a:pPr rtl="0"/>
          <a:r>
            <a:rPr lang="en-US" b="1" u="sng"/>
            <a:t>Produce</a:t>
          </a:r>
          <a:endParaRPr lang="en-US"/>
        </a:p>
      </dgm:t>
    </dgm:pt>
    <dgm:pt modelId="{46E7ADBC-BD9F-4FB2-9C50-6CA951453BB3}" type="parTrans" cxnId="{9FCFF9C2-03A5-411F-80C8-1E3801D710FE}">
      <dgm:prSet/>
      <dgm:spPr/>
      <dgm:t>
        <a:bodyPr/>
        <a:lstStyle/>
        <a:p>
          <a:endParaRPr lang="en-US"/>
        </a:p>
      </dgm:t>
    </dgm:pt>
    <dgm:pt modelId="{BE2F7B44-75A1-4D2C-A86A-13FAA32AFF5F}" type="sibTrans" cxnId="{9FCFF9C2-03A5-411F-80C8-1E3801D710FE}">
      <dgm:prSet/>
      <dgm:spPr/>
      <dgm:t>
        <a:bodyPr/>
        <a:lstStyle/>
        <a:p>
          <a:endParaRPr lang="en-US"/>
        </a:p>
      </dgm:t>
    </dgm:pt>
    <dgm:pt modelId="{DD6265A3-F2F5-4C76-B75B-04C0D0201EEB}">
      <dgm:prSet phldr="0"/>
      <dgm:spPr/>
      <dgm:t>
        <a:bodyPr/>
        <a:lstStyle/>
        <a:p>
          <a:r>
            <a:rPr lang="en-US"/>
            <a:t>STYLE031_BLACK_407Q88</a:t>
          </a:r>
        </a:p>
      </dgm:t>
    </dgm:pt>
    <dgm:pt modelId="{5815AB1F-E8E7-49D4-BC98-EC1EE0B81590}" type="parTrans" cxnId="{63423B79-18DA-4009-A425-1534380B101F}">
      <dgm:prSet/>
      <dgm:spPr/>
      <dgm:t>
        <a:bodyPr/>
        <a:lstStyle/>
        <a:p>
          <a:endParaRPr lang="en-US"/>
        </a:p>
      </dgm:t>
    </dgm:pt>
    <dgm:pt modelId="{CBBC4DE0-EE27-4A6F-8F40-595CD10A0DA9}" type="sibTrans" cxnId="{63423B79-18DA-4009-A425-1534380B101F}">
      <dgm:prSet/>
      <dgm:spPr/>
      <dgm:t>
        <a:bodyPr/>
        <a:lstStyle/>
        <a:p>
          <a:endParaRPr lang="en-US"/>
        </a:p>
      </dgm:t>
    </dgm:pt>
    <dgm:pt modelId="{EE67E3A3-7200-4C08-8C58-29BA1CCEBB7A}">
      <dgm:prSet phldr="0"/>
      <dgm:spPr/>
      <dgm:t>
        <a:bodyPr/>
        <a:lstStyle/>
        <a:p>
          <a:r>
            <a:rPr lang="en-US"/>
            <a:t>STYLE082_</a:t>
          </a:r>
          <a:r>
            <a:rPr lang="en-US" b="0">
              <a:solidFill>
                <a:schemeClr val="bg1"/>
              </a:solidFill>
            </a:rPr>
            <a:t>WHITE</a:t>
          </a:r>
          <a:r>
            <a:rPr lang="en-US"/>
            <a:t>_------</a:t>
          </a:r>
        </a:p>
      </dgm:t>
    </dgm:pt>
    <dgm:pt modelId="{45EE9D4A-E16F-467F-AA68-F459B6F5364E}" type="parTrans" cxnId="{5A48AFC5-F1F7-4650-A4AF-01C9FC755F3A}">
      <dgm:prSet/>
      <dgm:spPr/>
      <dgm:t>
        <a:bodyPr/>
        <a:lstStyle/>
        <a:p>
          <a:endParaRPr lang="en-US"/>
        </a:p>
      </dgm:t>
    </dgm:pt>
    <dgm:pt modelId="{69A75596-8279-44A1-A135-9893B576E9C7}" type="sibTrans" cxnId="{5A48AFC5-F1F7-4650-A4AF-01C9FC755F3A}">
      <dgm:prSet/>
      <dgm:spPr/>
      <dgm:t>
        <a:bodyPr/>
        <a:lstStyle/>
        <a:p>
          <a:endParaRPr lang="en-US"/>
        </a:p>
      </dgm:t>
    </dgm:pt>
    <dgm:pt modelId="{4E858806-480C-4846-9C27-1733F25299B9}">
      <dgm:prSet phldr="0"/>
      <dgm:spPr/>
      <dgm:t>
        <a:bodyPr/>
        <a:lstStyle/>
        <a:p>
          <a:pPr rtl="0"/>
          <a:r>
            <a:rPr lang="en-US"/>
            <a:t>STYLE087_</a:t>
          </a:r>
          <a:r>
            <a:rPr lang="en-US">
              <a:solidFill>
                <a:schemeClr val="bg2">
                  <a:lumMod val="50000"/>
                </a:schemeClr>
              </a:solidFill>
            </a:rPr>
            <a:t>GREY</a:t>
          </a:r>
          <a:r>
            <a:rPr lang="en-US"/>
            <a:t>_------</a:t>
          </a:r>
          <a:r>
            <a:rPr lang="en-US">
              <a:latin typeface="Avenir Next LT Pro"/>
            </a:rPr>
            <a:t> </a:t>
          </a:r>
          <a:endParaRPr lang="en-US"/>
        </a:p>
      </dgm:t>
    </dgm:pt>
    <dgm:pt modelId="{52582A11-5CB6-4C21-B484-101AD2455962}" type="parTrans" cxnId="{209C2368-82AC-4AF4-B333-308162F17EE9}">
      <dgm:prSet/>
      <dgm:spPr/>
      <dgm:t>
        <a:bodyPr/>
        <a:lstStyle/>
        <a:p>
          <a:endParaRPr lang="en-US"/>
        </a:p>
      </dgm:t>
    </dgm:pt>
    <dgm:pt modelId="{87A3493D-6874-40BB-8745-229DFDAA41E3}" type="sibTrans" cxnId="{209C2368-82AC-4AF4-B333-308162F17EE9}">
      <dgm:prSet/>
      <dgm:spPr/>
      <dgm:t>
        <a:bodyPr/>
        <a:lstStyle/>
        <a:p>
          <a:endParaRPr lang="en-US"/>
        </a:p>
      </dgm:t>
    </dgm:pt>
    <dgm:pt modelId="{DC98084E-23AF-47D3-B29C-5435BFACCC4B}">
      <dgm:prSet phldr="0"/>
      <dgm:spPr/>
      <dgm:t>
        <a:bodyPr/>
        <a:lstStyle/>
        <a:p>
          <a:r>
            <a:rPr lang="en-US"/>
            <a:t>STYLE104_</a:t>
          </a:r>
          <a:r>
            <a:rPr lang="en-US">
              <a:solidFill>
                <a:schemeClr val="accent5"/>
              </a:solidFill>
            </a:rPr>
            <a:t>BLUE</a:t>
          </a:r>
          <a:r>
            <a:rPr lang="en-US"/>
            <a:t>_Y06085</a:t>
          </a:r>
        </a:p>
      </dgm:t>
    </dgm:pt>
    <dgm:pt modelId="{1562AE95-FDA7-4997-B290-1397DD9E0355}" type="parTrans" cxnId="{183D0DDA-439E-4520-A5A4-25B3A2A9DEE3}">
      <dgm:prSet/>
      <dgm:spPr/>
      <dgm:t>
        <a:bodyPr/>
        <a:lstStyle/>
        <a:p>
          <a:endParaRPr lang="en-US"/>
        </a:p>
      </dgm:t>
    </dgm:pt>
    <dgm:pt modelId="{199BBEB3-12B8-4717-A0DC-32F51F9A3B25}" type="sibTrans" cxnId="{183D0DDA-439E-4520-A5A4-25B3A2A9DEE3}">
      <dgm:prSet/>
      <dgm:spPr/>
      <dgm:t>
        <a:bodyPr/>
        <a:lstStyle/>
        <a:p>
          <a:endParaRPr lang="en-US"/>
        </a:p>
      </dgm:t>
    </dgm:pt>
    <dgm:pt modelId="{239719E2-02EB-4217-9BAB-CF0D8BB78037}">
      <dgm:prSet phldr="0"/>
      <dgm:spPr/>
      <dgm:t>
        <a:bodyPr/>
        <a:lstStyle/>
        <a:p>
          <a:r>
            <a:rPr lang="en-US"/>
            <a:t>STYLE105_</a:t>
          </a:r>
          <a:r>
            <a:rPr lang="en-US">
              <a:solidFill>
                <a:schemeClr val="accent3"/>
              </a:solidFill>
            </a:rPr>
            <a:t>PURPLE</a:t>
          </a:r>
          <a:r>
            <a:rPr lang="en-US"/>
            <a:t>_Y06145</a:t>
          </a:r>
        </a:p>
      </dgm:t>
    </dgm:pt>
    <dgm:pt modelId="{4394FAAF-4D34-4D5A-8987-CD6FEE775A1B}" type="parTrans" cxnId="{932273D1-6E93-494C-8A2F-D35F7089C69A}">
      <dgm:prSet/>
      <dgm:spPr/>
      <dgm:t>
        <a:bodyPr/>
        <a:lstStyle/>
        <a:p>
          <a:endParaRPr lang="en-US"/>
        </a:p>
      </dgm:t>
    </dgm:pt>
    <dgm:pt modelId="{891DC14C-89D3-4448-8353-ABD6EC44FE43}" type="sibTrans" cxnId="{932273D1-6E93-494C-8A2F-D35F7089C69A}">
      <dgm:prSet/>
      <dgm:spPr/>
      <dgm:t>
        <a:bodyPr/>
        <a:lstStyle/>
        <a:p>
          <a:endParaRPr lang="en-US"/>
        </a:p>
      </dgm:t>
    </dgm:pt>
    <dgm:pt modelId="{6A3F19B4-CB11-463D-8E09-FD2730E7FA2B}">
      <dgm:prSet phldr="0"/>
      <dgm:spPr/>
      <dgm:t>
        <a:bodyPr/>
        <a:lstStyle/>
        <a:p>
          <a:r>
            <a:rPr lang="en-US"/>
            <a:t>STYLE189_BLACK_------</a:t>
          </a:r>
        </a:p>
      </dgm:t>
    </dgm:pt>
    <dgm:pt modelId="{D1423E32-3578-4338-B693-1485F9CC6808}" type="parTrans" cxnId="{DCCA41B4-257B-4DD2-88E3-6D2B6CB8A491}">
      <dgm:prSet/>
      <dgm:spPr/>
      <dgm:t>
        <a:bodyPr/>
        <a:lstStyle/>
        <a:p>
          <a:endParaRPr lang="en-US"/>
        </a:p>
      </dgm:t>
    </dgm:pt>
    <dgm:pt modelId="{5D344F7B-BB27-4A4D-893D-B95A67316070}" type="sibTrans" cxnId="{DCCA41B4-257B-4DD2-88E3-6D2B6CB8A491}">
      <dgm:prSet/>
      <dgm:spPr/>
      <dgm:t>
        <a:bodyPr/>
        <a:lstStyle/>
        <a:p>
          <a:endParaRPr lang="en-US"/>
        </a:p>
      </dgm:t>
    </dgm:pt>
    <dgm:pt modelId="{8B1968B8-F546-45C3-B99D-B0FE94FB7766}">
      <dgm:prSet phldr="0"/>
      <dgm:spPr/>
      <dgm:t>
        <a:bodyPr/>
        <a:lstStyle/>
        <a:p>
          <a:r>
            <a:rPr lang="en-US" b="1" u="sng"/>
            <a:t>Don’t Produce</a:t>
          </a:r>
          <a:endParaRPr lang="en-US"/>
        </a:p>
      </dgm:t>
    </dgm:pt>
    <dgm:pt modelId="{E08C31CD-667E-47D7-ABA9-658CEA9D8245}" type="parTrans" cxnId="{E01853F9-40E3-44C1-AAB8-574C0007057B}">
      <dgm:prSet/>
      <dgm:spPr/>
      <dgm:t>
        <a:bodyPr/>
        <a:lstStyle/>
        <a:p>
          <a:endParaRPr lang="en-US"/>
        </a:p>
      </dgm:t>
    </dgm:pt>
    <dgm:pt modelId="{A1B6550A-9DFD-4B32-8717-0CA60B300460}" type="sibTrans" cxnId="{E01853F9-40E3-44C1-AAB8-574C0007057B}">
      <dgm:prSet/>
      <dgm:spPr/>
      <dgm:t>
        <a:bodyPr/>
        <a:lstStyle/>
        <a:p>
          <a:endParaRPr lang="en-US"/>
        </a:p>
      </dgm:t>
    </dgm:pt>
    <dgm:pt modelId="{CD269984-B66B-4D65-9253-0B459AC1800D}">
      <dgm:prSet phldr="0"/>
      <dgm:spPr/>
      <dgm:t>
        <a:bodyPr/>
        <a:lstStyle/>
        <a:p>
          <a:pPr rtl="0"/>
          <a:r>
            <a:rPr lang="en-US"/>
            <a:t>STYLE116_BLACK_549314</a:t>
          </a:r>
          <a:r>
            <a:rPr lang="en-US">
              <a:latin typeface="Avenir Next LT Pro"/>
            </a:rPr>
            <a:t> </a:t>
          </a:r>
          <a:endParaRPr lang="en-US"/>
        </a:p>
      </dgm:t>
    </dgm:pt>
    <dgm:pt modelId="{97982DA5-CBC1-46B9-AA5B-203D535A8DD6}" type="parTrans" cxnId="{F76BB05C-E4D0-49D2-8357-45360C05B56F}">
      <dgm:prSet/>
      <dgm:spPr/>
      <dgm:t>
        <a:bodyPr/>
        <a:lstStyle/>
        <a:p>
          <a:endParaRPr lang="en-US"/>
        </a:p>
      </dgm:t>
    </dgm:pt>
    <dgm:pt modelId="{5D330352-6688-4BC8-B6E8-FC1DC74319C8}" type="sibTrans" cxnId="{F76BB05C-E4D0-49D2-8357-45360C05B56F}">
      <dgm:prSet/>
      <dgm:spPr/>
      <dgm:t>
        <a:bodyPr/>
        <a:lstStyle/>
        <a:p>
          <a:endParaRPr lang="en-US"/>
        </a:p>
      </dgm:t>
    </dgm:pt>
    <dgm:pt modelId="{B6C7F7A5-1E7A-4F99-B085-91E1B011EE0E}">
      <dgm:prSet phldr="0"/>
      <dgm:spPr/>
      <dgm:t>
        <a:bodyPr/>
        <a:lstStyle/>
        <a:p>
          <a:r>
            <a:rPr lang="en-US"/>
            <a:t>STYLE207_</a:t>
          </a:r>
          <a:r>
            <a:rPr lang="en-US">
              <a:solidFill>
                <a:schemeClr val="accent5"/>
              </a:solidFill>
            </a:rPr>
            <a:t>BLUE</a:t>
          </a:r>
          <a:r>
            <a:rPr lang="en-US"/>
            <a:t>_407D55</a:t>
          </a:r>
        </a:p>
      </dgm:t>
    </dgm:pt>
    <dgm:pt modelId="{45A1E3AA-070B-4F55-828C-40C9CBD4BED1}" type="parTrans" cxnId="{EE1C3C8E-EE1A-414F-9956-C7787B9BC8B0}">
      <dgm:prSet/>
      <dgm:spPr/>
      <dgm:t>
        <a:bodyPr/>
        <a:lstStyle/>
        <a:p>
          <a:endParaRPr lang="en-US"/>
        </a:p>
      </dgm:t>
    </dgm:pt>
    <dgm:pt modelId="{D26380DD-94DD-4C15-A8BA-9996362C7950}" type="sibTrans" cxnId="{EE1C3C8E-EE1A-414F-9956-C7787B9BC8B0}">
      <dgm:prSet/>
      <dgm:spPr/>
      <dgm:t>
        <a:bodyPr/>
        <a:lstStyle/>
        <a:p>
          <a:endParaRPr lang="en-US"/>
        </a:p>
      </dgm:t>
    </dgm:pt>
    <dgm:pt modelId="{47CB089D-7CE3-49AF-BE56-45459BF51F6F}">
      <dgm:prSet phldr="0"/>
      <dgm:spPr/>
      <dgm:t>
        <a:bodyPr/>
        <a:lstStyle/>
        <a:p>
          <a:r>
            <a:rPr lang="en-US"/>
            <a:t>STYLE357_</a:t>
          </a:r>
          <a:r>
            <a:rPr lang="en-US">
              <a:solidFill>
                <a:schemeClr val="bg2">
                  <a:lumMod val="50000"/>
                </a:schemeClr>
              </a:solidFill>
            </a:rPr>
            <a:t>GREY</a:t>
          </a:r>
          <a:r>
            <a:rPr lang="en-US"/>
            <a:t>_------</a:t>
          </a:r>
        </a:p>
      </dgm:t>
    </dgm:pt>
    <dgm:pt modelId="{C27D063C-5812-4D0B-97A0-9A38D98BD913}" type="parTrans" cxnId="{A4C39081-24F5-49DD-BEDA-426CDF26C96C}">
      <dgm:prSet/>
      <dgm:spPr/>
      <dgm:t>
        <a:bodyPr/>
        <a:lstStyle/>
        <a:p>
          <a:endParaRPr lang="en-US"/>
        </a:p>
      </dgm:t>
    </dgm:pt>
    <dgm:pt modelId="{CC4F5A39-4899-4B61-93D1-E250A05898F4}" type="sibTrans" cxnId="{A4C39081-24F5-49DD-BEDA-426CDF26C96C}">
      <dgm:prSet/>
      <dgm:spPr/>
      <dgm:t>
        <a:bodyPr/>
        <a:lstStyle/>
        <a:p>
          <a:endParaRPr lang="en-US"/>
        </a:p>
      </dgm:t>
    </dgm:pt>
    <dgm:pt modelId="{9F6A066A-2EBE-4EB1-B96B-0D82E59D51CD}">
      <dgm:prSet phldr="0"/>
      <dgm:spPr/>
      <dgm:t>
        <a:bodyPr/>
        <a:lstStyle/>
        <a:p>
          <a:r>
            <a:rPr lang="en-US"/>
            <a:t>STYLE111_</a:t>
          </a:r>
          <a:r>
            <a:rPr lang="en-US">
              <a:solidFill>
                <a:srgbClr val="FF0000"/>
              </a:solidFill>
            </a:rPr>
            <a:t>RED</a:t>
          </a:r>
          <a:r>
            <a:rPr lang="en-US"/>
            <a:t>_Y06145</a:t>
          </a:r>
        </a:p>
      </dgm:t>
    </dgm:pt>
    <dgm:pt modelId="{8773B6F4-4697-4240-A239-609CAFF11368}" type="parTrans" cxnId="{9ABAC191-6D07-4B01-A6F8-971233A57AC1}">
      <dgm:prSet/>
      <dgm:spPr/>
      <dgm:t>
        <a:bodyPr/>
        <a:lstStyle/>
        <a:p>
          <a:endParaRPr lang="en-US"/>
        </a:p>
      </dgm:t>
    </dgm:pt>
    <dgm:pt modelId="{C3121138-9C1B-4044-A446-959B3639BE76}" type="sibTrans" cxnId="{9ABAC191-6D07-4B01-A6F8-971233A57AC1}">
      <dgm:prSet/>
      <dgm:spPr/>
      <dgm:t>
        <a:bodyPr/>
        <a:lstStyle/>
        <a:p>
          <a:endParaRPr lang="en-US"/>
        </a:p>
      </dgm:t>
    </dgm:pt>
    <dgm:pt modelId="{CB2343D3-141F-42F7-8C56-30A47DA9C11F}" type="pres">
      <dgm:prSet presAssocID="{03A99EE9-88F5-4F23-98D5-C90C5A6F9A8E}" presName="Name0" presStyleCnt="0">
        <dgm:presLayoutVars>
          <dgm:dir/>
          <dgm:animLvl val="lvl"/>
          <dgm:resizeHandles val="exact"/>
        </dgm:presLayoutVars>
      </dgm:prSet>
      <dgm:spPr/>
    </dgm:pt>
    <dgm:pt modelId="{17379484-C94A-43BD-BE14-49F396E08F00}" type="pres">
      <dgm:prSet presAssocID="{AA64FD39-1718-4499-BCE7-E7510E376A68}" presName="linNode" presStyleCnt="0"/>
      <dgm:spPr/>
    </dgm:pt>
    <dgm:pt modelId="{001B61A0-55E6-4DBC-82BD-D8AA0751B15A}" type="pres">
      <dgm:prSet presAssocID="{AA64FD39-1718-4499-BCE7-E7510E376A68}" presName="parentText" presStyleLbl="node1" presStyleIdx="0" presStyleCnt="2">
        <dgm:presLayoutVars>
          <dgm:chMax val="1"/>
          <dgm:bulletEnabled val="1"/>
        </dgm:presLayoutVars>
      </dgm:prSet>
      <dgm:spPr/>
    </dgm:pt>
    <dgm:pt modelId="{B8E17F07-AFE5-46B7-9C8C-EC5ABADE5D3C}" type="pres">
      <dgm:prSet presAssocID="{AA64FD39-1718-4499-BCE7-E7510E376A68}" presName="descendantText" presStyleLbl="alignAccFollowNode1" presStyleIdx="0" presStyleCnt="2">
        <dgm:presLayoutVars>
          <dgm:bulletEnabled val="1"/>
        </dgm:presLayoutVars>
      </dgm:prSet>
      <dgm:spPr/>
    </dgm:pt>
    <dgm:pt modelId="{9BCF34EC-952D-4ABC-866E-4158E7C7EEB4}" type="pres">
      <dgm:prSet presAssocID="{BE2F7B44-75A1-4D2C-A86A-13FAA32AFF5F}" presName="sp" presStyleCnt="0"/>
      <dgm:spPr/>
    </dgm:pt>
    <dgm:pt modelId="{16B21087-DF1C-4107-8321-8824DFB1440A}" type="pres">
      <dgm:prSet presAssocID="{8B1968B8-F546-45C3-B99D-B0FE94FB7766}" presName="linNode" presStyleCnt="0"/>
      <dgm:spPr/>
    </dgm:pt>
    <dgm:pt modelId="{9883E7B5-9EC6-41D8-B5EB-C356D7BEAA52}" type="pres">
      <dgm:prSet presAssocID="{8B1968B8-F546-45C3-B99D-B0FE94FB7766}" presName="parentText" presStyleLbl="node1" presStyleIdx="1" presStyleCnt="2">
        <dgm:presLayoutVars>
          <dgm:chMax val="1"/>
          <dgm:bulletEnabled val="1"/>
        </dgm:presLayoutVars>
      </dgm:prSet>
      <dgm:spPr/>
    </dgm:pt>
    <dgm:pt modelId="{15ADCDC8-7BAC-4CE0-BAD2-A39C1DE45851}" type="pres">
      <dgm:prSet presAssocID="{8B1968B8-F546-45C3-B99D-B0FE94FB7766}" presName="descendantText" presStyleLbl="alignAccFollowNode1" presStyleIdx="1" presStyleCnt="2">
        <dgm:presLayoutVars>
          <dgm:bulletEnabled val="1"/>
        </dgm:presLayoutVars>
      </dgm:prSet>
      <dgm:spPr/>
    </dgm:pt>
  </dgm:ptLst>
  <dgm:cxnLst>
    <dgm:cxn modelId="{D82C4D01-A1AC-46B9-BA67-06F99C6B8C80}" type="presOf" srcId="{6A3F19B4-CB11-463D-8E09-FD2730E7FA2B}" destId="{B8E17F07-AFE5-46B7-9C8C-EC5ABADE5D3C}" srcOrd="0" destOrd="5" presId="urn:microsoft.com/office/officeart/2005/8/layout/vList5"/>
    <dgm:cxn modelId="{2257A10C-66C7-42BD-9875-A70E0F735273}" type="presOf" srcId="{CD269984-B66B-4D65-9253-0B459AC1800D}" destId="{15ADCDC8-7BAC-4CE0-BAD2-A39C1DE45851}" srcOrd="0" destOrd="0" presId="urn:microsoft.com/office/officeart/2005/8/layout/vList5"/>
    <dgm:cxn modelId="{4FCAA336-6606-42BD-B0F4-11CA29B18F8E}" type="presOf" srcId="{4E858806-480C-4846-9C27-1733F25299B9}" destId="{B8E17F07-AFE5-46B7-9C8C-EC5ABADE5D3C}" srcOrd="0" destOrd="2" presId="urn:microsoft.com/office/officeart/2005/8/layout/vList5"/>
    <dgm:cxn modelId="{3AB71438-0398-44B1-9737-2FA26B9C7208}" type="presOf" srcId="{9F6A066A-2EBE-4EB1-B96B-0D82E59D51CD}" destId="{B8E17F07-AFE5-46B7-9C8C-EC5ABADE5D3C}" srcOrd="0" destOrd="6" presId="urn:microsoft.com/office/officeart/2005/8/layout/vList5"/>
    <dgm:cxn modelId="{D95E7944-FF13-42D1-B1B9-DA7E9B145CBF}" type="presOf" srcId="{8B1968B8-F546-45C3-B99D-B0FE94FB7766}" destId="{9883E7B5-9EC6-41D8-B5EB-C356D7BEAA52}" srcOrd="0" destOrd="0" presId="urn:microsoft.com/office/officeart/2005/8/layout/vList5"/>
    <dgm:cxn modelId="{8F20F856-3FFA-4B1B-AD8A-29F9EBD9CA63}" type="presOf" srcId="{47CB089D-7CE3-49AF-BE56-45459BF51F6F}" destId="{15ADCDC8-7BAC-4CE0-BAD2-A39C1DE45851}" srcOrd="0" destOrd="2" presId="urn:microsoft.com/office/officeart/2005/8/layout/vList5"/>
    <dgm:cxn modelId="{F76BB05C-E4D0-49D2-8357-45360C05B56F}" srcId="{8B1968B8-F546-45C3-B99D-B0FE94FB7766}" destId="{CD269984-B66B-4D65-9253-0B459AC1800D}" srcOrd="0" destOrd="0" parTransId="{97982DA5-CBC1-46B9-AA5B-203D535A8DD6}" sibTransId="{5D330352-6688-4BC8-B6E8-FC1DC74319C8}"/>
    <dgm:cxn modelId="{209C2368-82AC-4AF4-B333-308162F17EE9}" srcId="{AA64FD39-1718-4499-BCE7-E7510E376A68}" destId="{4E858806-480C-4846-9C27-1733F25299B9}" srcOrd="2" destOrd="0" parTransId="{52582A11-5CB6-4C21-B484-101AD2455962}" sibTransId="{87A3493D-6874-40BB-8745-229DFDAA41E3}"/>
    <dgm:cxn modelId="{97B1EA78-ECB4-4A1C-9DD6-CD04E96790C6}" type="presOf" srcId="{DD6265A3-F2F5-4C76-B75B-04C0D0201EEB}" destId="{B8E17F07-AFE5-46B7-9C8C-EC5ABADE5D3C}" srcOrd="0" destOrd="0" presId="urn:microsoft.com/office/officeart/2005/8/layout/vList5"/>
    <dgm:cxn modelId="{63423B79-18DA-4009-A425-1534380B101F}" srcId="{AA64FD39-1718-4499-BCE7-E7510E376A68}" destId="{DD6265A3-F2F5-4C76-B75B-04C0D0201EEB}" srcOrd="0" destOrd="0" parTransId="{5815AB1F-E8E7-49D4-BC98-EC1EE0B81590}" sibTransId="{CBBC4DE0-EE27-4A6F-8F40-595CD10A0DA9}"/>
    <dgm:cxn modelId="{A4C39081-24F5-49DD-BEDA-426CDF26C96C}" srcId="{8B1968B8-F546-45C3-B99D-B0FE94FB7766}" destId="{47CB089D-7CE3-49AF-BE56-45459BF51F6F}" srcOrd="2" destOrd="0" parTransId="{C27D063C-5812-4D0B-97A0-9A38D98BD913}" sibTransId="{CC4F5A39-4899-4B61-93D1-E250A05898F4}"/>
    <dgm:cxn modelId="{465A2A82-CE90-4DE9-8712-E3E4E0624EB9}" type="presOf" srcId="{DC98084E-23AF-47D3-B29C-5435BFACCC4B}" destId="{B8E17F07-AFE5-46B7-9C8C-EC5ABADE5D3C}" srcOrd="0" destOrd="3" presId="urn:microsoft.com/office/officeart/2005/8/layout/vList5"/>
    <dgm:cxn modelId="{EE1C3C8E-EE1A-414F-9956-C7787B9BC8B0}" srcId="{8B1968B8-F546-45C3-B99D-B0FE94FB7766}" destId="{B6C7F7A5-1E7A-4F99-B085-91E1B011EE0E}" srcOrd="1" destOrd="0" parTransId="{45A1E3AA-070B-4F55-828C-40C9CBD4BED1}" sibTransId="{D26380DD-94DD-4C15-A8BA-9996362C7950}"/>
    <dgm:cxn modelId="{9ABAC191-6D07-4B01-A6F8-971233A57AC1}" srcId="{AA64FD39-1718-4499-BCE7-E7510E376A68}" destId="{9F6A066A-2EBE-4EB1-B96B-0D82E59D51CD}" srcOrd="6" destOrd="0" parTransId="{8773B6F4-4697-4240-A239-609CAFF11368}" sibTransId="{C3121138-9C1B-4044-A446-959B3639BE76}"/>
    <dgm:cxn modelId="{C868479E-A619-4FCA-A335-2AEC009093E3}" type="presOf" srcId="{B6C7F7A5-1E7A-4F99-B085-91E1B011EE0E}" destId="{15ADCDC8-7BAC-4CE0-BAD2-A39C1DE45851}" srcOrd="0" destOrd="1" presId="urn:microsoft.com/office/officeart/2005/8/layout/vList5"/>
    <dgm:cxn modelId="{083FFFB0-D45F-4C14-86EA-1F777B20647E}" type="presOf" srcId="{239719E2-02EB-4217-9BAB-CF0D8BB78037}" destId="{B8E17F07-AFE5-46B7-9C8C-EC5ABADE5D3C}" srcOrd="0" destOrd="4" presId="urn:microsoft.com/office/officeart/2005/8/layout/vList5"/>
    <dgm:cxn modelId="{DCCA41B4-257B-4DD2-88E3-6D2B6CB8A491}" srcId="{AA64FD39-1718-4499-BCE7-E7510E376A68}" destId="{6A3F19B4-CB11-463D-8E09-FD2730E7FA2B}" srcOrd="5" destOrd="0" parTransId="{D1423E32-3578-4338-B693-1485F9CC6808}" sibTransId="{5D344F7B-BB27-4A4D-893D-B95A67316070}"/>
    <dgm:cxn modelId="{9FCFF9C2-03A5-411F-80C8-1E3801D710FE}" srcId="{03A99EE9-88F5-4F23-98D5-C90C5A6F9A8E}" destId="{AA64FD39-1718-4499-BCE7-E7510E376A68}" srcOrd="0" destOrd="0" parTransId="{46E7ADBC-BD9F-4FB2-9C50-6CA951453BB3}" sibTransId="{BE2F7B44-75A1-4D2C-A86A-13FAA32AFF5F}"/>
    <dgm:cxn modelId="{5A48AFC5-F1F7-4650-A4AF-01C9FC755F3A}" srcId="{AA64FD39-1718-4499-BCE7-E7510E376A68}" destId="{EE67E3A3-7200-4C08-8C58-29BA1CCEBB7A}" srcOrd="1" destOrd="0" parTransId="{45EE9D4A-E16F-467F-AA68-F459B6F5364E}" sibTransId="{69A75596-8279-44A1-A135-9893B576E9C7}"/>
    <dgm:cxn modelId="{932273D1-6E93-494C-8A2F-D35F7089C69A}" srcId="{AA64FD39-1718-4499-BCE7-E7510E376A68}" destId="{239719E2-02EB-4217-9BAB-CF0D8BB78037}" srcOrd="4" destOrd="0" parTransId="{4394FAAF-4D34-4D5A-8987-CD6FEE775A1B}" sibTransId="{891DC14C-89D3-4448-8353-ABD6EC44FE43}"/>
    <dgm:cxn modelId="{726717D3-2EDB-485E-B09B-C33F0196DCE3}" type="presOf" srcId="{AA64FD39-1718-4499-BCE7-E7510E376A68}" destId="{001B61A0-55E6-4DBC-82BD-D8AA0751B15A}" srcOrd="0" destOrd="0" presId="urn:microsoft.com/office/officeart/2005/8/layout/vList5"/>
    <dgm:cxn modelId="{183D0DDA-439E-4520-A5A4-25B3A2A9DEE3}" srcId="{AA64FD39-1718-4499-BCE7-E7510E376A68}" destId="{DC98084E-23AF-47D3-B29C-5435BFACCC4B}" srcOrd="3" destOrd="0" parTransId="{1562AE95-FDA7-4997-B290-1397DD9E0355}" sibTransId="{199BBEB3-12B8-4717-A0DC-32F51F9A3B25}"/>
    <dgm:cxn modelId="{4B71F4DB-C089-40CE-8F90-C2D686A771E7}" type="presOf" srcId="{03A99EE9-88F5-4F23-98D5-C90C5A6F9A8E}" destId="{CB2343D3-141F-42F7-8C56-30A47DA9C11F}" srcOrd="0" destOrd="0" presId="urn:microsoft.com/office/officeart/2005/8/layout/vList5"/>
    <dgm:cxn modelId="{77F233F4-4B63-46ED-AE84-0D4A6B14ED52}" type="presOf" srcId="{EE67E3A3-7200-4C08-8C58-29BA1CCEBB7A}" destId="{B8E17F07-AFE5-46B7-9C8C-EC5ABADE5D3C}" srcOrd="0" destOrd="1" presId="urn:microsoft.com/office/officeart/2005/8/layout/vList5"/>
    <dgm:cxn modelId="{E01853F9-40E3-44C1-AAB8-574C0007057B}" srcId="{03A99EE9-88F5-4F23-98D5-C90C5A6F9A8E}" destId="{8B1968B8-F546-45C3-B99D-B0FE94FB7766}" srcOrd="1" destOrd="0" parTransId="{E08C31CD-667E-47D7-ABA9-658CEA9D8245}" sibTransId="{A1B6550A-9DFD-4B32-8717-0CA60B300460}"/>
    <dgm:cxn modelId="{9E6174B4-AC88-4E9F-8CC9-FE29DF623886}" type="presParOf" srcId="{CB2343D3-141F-42F7-8C56-30A47DA9C11F}" destId="{17379484-C94A-43BD-BE14-49F396E08F00}" srcOrd="0" destOrd="0" presId="urn:microsoft.com/office/officeart/2005/8/layout/vList5"/>
    <dgm:cxn modelId="{768E61FB-FD05-41CF-86F5-C47AC3B90E54}" type="presParOf" srcId="{17379484-C94A-43BD-BE14-49F396E08F00}" destId="{001B61A0-55E6-4DBC-82BD-D8AA0751B15A}" srcOrd="0" destOrd="0" presId="urn:microsoft.com/office/officeart/2005/8/layout/vList5"/>
    <dgm:cxn modelId="{632E5133-CF53-43E2-A48C-FECB4C973C44}" type="presParOf" srcId="{17379484-C94A-43BD-BE14-49F396E08F00}" destId="{B8E17F07-AFE5-46B7-9C8C-EC5ABADE5D3C}" srcOrd="1" destOrd="0" presId="urn:microsoft.com/office/officeart/2005/8/layout/vList5"/>
    <dgm:cxn modelId="{103DA91F-6D27-4B08-AD32-82315545B9B8}" type="presParOf" srcId="{CB2343D3-141F-42F7-8C56-30A47DA9C11F}" destId="{9BCF34EC-952D-4ABC-866E-4158E7C7EEB4}" srcOrd="1" destOrd="0" presId="urn:microsoft.com/office/officeart/2005/8/layout/vList5"/>
    <dgm:cxn modelId="{71386F71-DF82-45E9-A6BE-7B665AE33738}" type="presParOf" srcId="{CB2343D3-141F-42F7-8C56-30A47DA9C11F}" destId="{16B21087-DF1C-4107-8321-8824DFB1440A}" srcOrd="2" destOrd="0" presId="urn:microsoft.com/office/officeart/2005/8/layout/vList5"/>
    <dgm:cxn modelId="{BB6CA649-FF37-4356-8BB1-49FB4DA046B0}" type="presParOf" srcId="{16B21087-DF1C-4107-8321-8824DFB1440A}" destId="{9883E7B5-9EC6-41D8-B5EB-C356D7BEAA52}" srcOrd="0" destOrd="0" presId="urn:microsoft.com/office/officeart/2005/8/layout/vList5"/>
    <dgm:cxn modelId="{499C2D2E-4D06-46FC-A72E-9801A4EAFD57}" type="presParOf" srcId="{16B21087-DF1C-4107-8321-8824DFB1440A}" destId="{15ADCDC8-7BAC-4CE0-BAD2-A39C1DE4585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678DEE1-F4DF-4456-93EB-DF31900F1C3C}" type="doc">
      <dgm:prSet loTypeId="urn:microsoft.com/office/officeart/2005/8/layout/vProcess5" loCatId="process" qsTypeId="urn:microsoft.com/office/officeart/2005/8/quickstyle/simple1" qsCatId="simple" csTypeId="urn:microsoft.com/office/officeart/2005/8/colors/colorful5" csCatId="colorful"/>
      <dgm:spPr/>
      <dgm:t>
        <a:bodyPr/>
        <a:lstStyle/>
        <a:p>
          <a:endParaRPr lang="en-US"/>
        </a:p>
      </dgm:t>
    </dgm:pt>
    <dgm:pt modelId="{34CF00E1-07A3-4AAD-B7BE-D9C1A7262E27}">
      <dgm:prSet/>
      <dgm:spPr/>
      <dgm:t>
        <a:bodyPr/>
        <a:lstStyle/>
        <a:p>
          <a:r>
            <a:rPr lang="en-US"/>
            <a:t>Historical Data vs New Products​</a:t>
          </a:r>
        </a:p>
      </dgm:t>
    </dgm:pt>
    <dgm:pt modelId="{CF14E271-A129-4616-853B-AD2D45091AB1}" type="parTrans" cxnId="{E6973666-29A0-4258-A826-1EB9FBC41D17}">
      <dgm:prSet/>
      <dgm:spPr/>
      <dgm:t>
        <a:bodyPr/>
        <a:lstStyle/>
        <a:p>
          <a:endParaRPr lang="en-US"/>
        </a:p>
      </dgm:t>
    </dgm:pt>
    <dgm:pt modelId="{F3E9917D-5C80-4897-8BFC-3F32691385E9}" type="sibTrans" cxnId="{E6973666-29A0-4258-A826-1EB9FBC41D17}">
      <dgm:prSet/>
      <dgm:spPr/>
      <dgm:t>
        <a:bodyPr/>
        <a:lstStyle/>
        <a:p>
          <a:endParaRPr lang="en-US"/>
        </a:p>
      </dgm:t>
    </dgm:pt>
    <dgm:pt modelId="{842954D7-8260-48F1-90C7-A96EFD076CF9}">
      <dgm:prSet/>
      <dgm:spPr/>
      <dgm:t>
        <a:bodyPr/>
        <a:lstStyle/>
        <a:p>
          <a:r>
            <a:rPr lang="en-US"/>
            <a:t>3 Models: ARIMA, Seasonal Naïve, LSTM ​</a:t>
          </a:r>
        </a:p>
      </dgm:t>
    </dgm:pt>
    <dgm:pt modelId="{01A96CCB-78CC-4AD4-B028-9C9F45836C21}" type="parTrans" cxnId="{9B9452C3-7B90-43BA-B8BB-C7AC9335891B}">
      <dgm:prSet/>
      <dgm:spPr/>
      <dgm:t>
        <a:bodyPr/>
        <a:lstStyle/>
        <a:p>
          <a:endParaRPr lang="en-US"/>
        </a:p>
      </dgm:t>
    </dgm:pt>
    <dgm:pt modelId="{0863D89C-D69D-4FDF-997E-9307842C680B}" type="sibTrans" cxnId="{9B9452C3-7B90-43BA-B8BB-C7AC9335891B}">
      <dgm:prSet/>
      <dgm:spPr/>
      <dgm:t>
        <a:bodyPr/>
        <a:lstStyle/>
        <a:p>
          <a:endParaRPr lang="en-US"/>
        </a:p>
      </dgm:t>
    </dgm:pt>
    <dgm:pt modelId="{17CAE6E4-E1F9-4B34-8D10-8C586FE284CE}">
      <dgm:prSet/>
      <dgm:spPr/>
      <dgm:t>
        <a:bodyPr/>
        <a:lstStyle/>
        <a:p>
          <a:r>
            <a:rPr lang="en-US" b="1"/>
            <a:t>Best Model: LSTM</a:t>
          </a:r>
          <a:endParaRPr lang="en-US"/>
        </a:p>
      </dgm:t>
    </dgm:pt>
    <dgm:pt modelId="{5CA78132-F852-49EC-8CD5-5149CED53D00}" type="parTrans" cxnId="{736331B2-4701-4615-AE6A-997C197765D4}">
      <dgm:prSet/>
      <dgm:spPr/>
      <dgm:t>
        <a:bodyPr/>
        <a:lstStyle/>
        <a:p>
          <a:endParaRPr lang="en-US"/>
        </a:p>
      </dgm:t>
    </dgm:pt>
    <dgm:pt modelId="{070BC3D6-A3C8-40BA-8470-0D5D380A7037}" type="sibTrans" cxnId="{736331B2-4701-4615-AE6A-997C197765D4}">
      <dgm:prSet/>
      <dgm:spPr/>
      <dgm:t>
        <a:bodyPr/>
        <a:lstStyle/>
        <a:p>
          <a:endParaRPr lang="en-US"/>
        </a:p>
      </dgm:t>
    </dgm:pt>
    <dgm:pt modelId="{E2A70EB2-9C3F-4860-90B5-B13C7D60BDE5}" type="pres">
      <dgm:prSet presAssocID="{E678DEE1-F4DF-4456-93EB-DF31900F1C3C}" presName="outerComposite" presStyleCnt="0">
        <dgm:presLayoutVars>
          <dgm:chMax val="5"/>
          <dgm:dir/>
          <dgm:resizeHandles val="exact"/>
        </dgm:presLayoutVars>
      </dgm:prSet>
      <dgm:spPr/>
    </dgm:pt>
    <dgm:pt modelId="{7473990D-DC31-4918-B4DB-2AC69E8AA382}" type="pres">
      <dgm:prSet presAssocID="{E678DEE1-F4DF-4456-93EB-DF31900F1C3C}" presName="dummyMaxCanvas" presStyleCnt="0">
        <dgm:presLayoutVars/>
      </dgm:prSet>
      <dgm:spPr/>
    </dgm:pt>
    <dgm:pt modelId="{178FCB32-8961-4778-831E-DCE7FE469186}" type="pres">
      <dgm:prSet presAssocID="{E678DEE1-F4DF-4456-93EB-DF31900F1C3C}" presName="ThreeNodes_1" presStyleLbl="node1" presStyleIdx="0" presStyleCnt="3">
        <dgm:presLayoutVars>
          <dgm:bulletEnabled val="1"/>
        </dgm:presLayoutVars>
      </dgm:prSet>
      <dgm:spPr/>
    </dgm:pt>
    <dgm:pt modelId="{0EA963AC-E9C8-4FCB-B424-75244CD49F1A}" type="pres">
      <dgm:prSet presAssocID="{E678DEE1-F4DF-4456-93EB-DF31900F1C3C}" presName="ThreeNodes_2" presStyleLbl="node1" presStyleIdx="1" presStyleCnt="3">
        <dgm:presLayoutVars>
          <dgm:bulletEnabled val="1"/>
        </dgm:presLayoutVars>
      </dgm:prSet>
      <dgm:spPr/>
    </dgm:pt>
    <dgm:pt modelId="{47024652-B8DF-43A1-84E6-610F3BD508AC}" type="pres">
      <dgm:prSet presAssocID="{E678DEE1-F4DF-4456-93EB-DF31900F1C3C}" presName="ThreeNodes_3" presStyleLbl="node1" presStyleIdx="2" presStyleCnt="3">
        <dgm:presLayoutVars>
          <dgm:bulletEnabled val="1"/>
        </dgm:presLayoutVars>
      </dgm:prSet>
      <dgm:spPr/>
    </dgm:pt>
    <dgm:pt modelId="{00C117C1-D6C7-4BE8-B484-E170B9D56102}" type="pres">
      <dgm:prSet presAssocID="{E678DEE1-F4DF-4456-93EB-DF31900F1C3C}" presName="ThreeConn_1-2" presStyleLbl="fgAccFollowNode1" presStyleIdx="0" presStyleCnt="2">
        <dgm:presLayoutVars>
          <dgm:bulletEnabled val="1"/>
        </dgm:presLayoutVars>
      </dgm:prSet>
      <dgm:spPr/>
    </dgm:pt>
    <dgm:pt modelId="{DE1FF870-9B07-47E1-A2BD-C91F4CD36A45}" type="pres">
      <dgm:prSet presAssocID="{E678DEE1-F4DF-4456-93EB-DF31900F1C3C}" presName="ThreeConn_2-3" presStyleLbl="fgAccFollowNode1" presStyleIdx="1" presStyleCnt="2">
        <dgm:presLayoutVars>
          <dgm:bulletEnabled val="1"/>
        </dgm:presLayoutVars>
      </dgm:prSet>
      <dgm:spPr/>
    </dgm:pt>
    <dgm:pt modelId="{91F4F09F-642C-4F13-AAF0-3B0670117FF8}" type="pres">
      <dgm:prSet presAssocID="{E678DEE1-F4DF-4456-93EB-DF31900F1C3C}" presName="ThreeNodes_1_text" presStyleLbl="node1" presStyleIdx="2" presStyleCnt="3">
        <dgm:presLayoutVars>
          <dgm:bulletEnabled val="1"/>
        </dgm:presLayoutVars>
      </dgm:prSet>
      <dgm:spPr/>
    </dgm:pt>
    <dgm:pt modelId="{A5B9DB71-1AEB-459F-9764-872B89D3B63E}" type="pres">
      <dgm:prSet presAssocID="{E678DEE1-F4DF-4456-93EB-DF31900F1C3C}" presName="ThreeNodes_2_text" presStyleLbl="node1" presStyleIdx="2" presStyleCnt="3">
        <dgm:presLayoutVars>
          <dgm:bulletEnabled val="1"/>
        </dgm:presLayoutVars>
      </dgm:prSet>
      <dgm:spPr/>
    </dgm:pt>
    <dgm:pt modelId="{EC301208-A42A-41EB-9DB6-6F462CAAED56}" type="pres">
      <dgm:prSet presAssocID="{E678DEE1-F4DF-4456-93EB-DF31900F1C3C}" presName="ThreeNodes_3_text" presStyleLbl="node1" presStyleIdx="2" presStyleCnt="3">
        <dgm:presLayoutVars>
          <dgm:bulletEnabled val="1"/>
        </dgm:presLayoutVars>
      </dgm:prSet>
      <dgm:spPr/>
    </dgm:pt>
  </dgm:ptLst>
  <dgm:cxnLst>
    <dgm:cxn modelId="{3376F708-F453-42B8-B31F-636C19D60275}" type="presOf" srcId="{F3E9917D-5C80-4897-8BFC-3F32691385E9}" destId="{00C117C1-D6C7-4BE8-B484-E170B9D56102}" srcOrd="0" destOrd="0" presId="urn:microsoft.com/office/officeart/2005/8/layout/vProcess5"/>
    <dgm:cxn modelId="{E1B97D1F-D842-44CC-802A-265460BF25B1}" type="presOf" srcId="{34CF00E1-07A3-4AAD-B7BE-D9C1A7262E27}" destId="{178FCB32-8961-4778-831E-DCE7FE469186}" srcOrd="0" destOrd="0" presId="urn:microsoft.com/office/officeart/2005/8/layout/vProcess5"/>
    <dgm:cxn modelId="{65822825-526A-4934-8FD1-90704B8A0CC5}" type="presOf" srcId="{17CAE6E4-E1F9-4B34-8D10-8C586FE284CE}" destId="{EC301208-A42A-41EB-9DB6-6F462CAAED56}" srcOrd="1" destOrd="0" presId="urn:microsoft.com/office/officeart/2005/8/layout/vProcess5"/>
    <dgm:cxn modelId="{A02ED945-E34A-487F-BA0C-3488177D6014}" type="presOf" srcId="{34CF00E1-07A3-4AAD-B7BE-D9C1A7262E27}" destId="{91F4F09F-642C-4F13-AAF0-3B0670117FF8}" srcOrd="1" destOrd="0" presId="urn:microsoft.com/office/officeart/2005/8/layout/vProcess5"/>
    <dgm:cxn modelId="{70D0BF65-7849-42C0-BB81-3BCA6538D47E}" type="presOf" srcId="{17CAE6E4-E1F9-4B34-8D10-8C586FE284CE}" destId="{47024652-B8DF-43A1-84E6-610F3BD508AC}" srcOrd="0" destOrd="0" presId="urn:microsoft.com/office/officeart/2005/8/layout/vProcess5"/>
    <dgm:cxn modelId="{E6973666-29A0-4258-A826-1EB9FBC41D17}" srcId="{E678DEE1-F4DF-4456-93EB-DF31900F1C3C}" destId="{34CF00E1-07A3-4AAD-B7BE-D9C1A7262E27}" srcOrd="0" destOrd="0" parTransId="{CF14E271-A129-4616-853B-AD2D45091AB1}" sibTransId="{F3E9917D-5C80-4897-8BFC-3F32691385E9}"/>
    <dgm:cxn modelId="{736331B2-4701-4615-AE6A-997C197765D4}" srcId="{E678DEE1-F4DF-4456-93EB-DF31900F1C3C}" destId="{17CAE6E4-E1F9-4B34-8D10-8C586FE284CE}" srcOrd="2" destOrd="0" parTransId="{5CA78132-F852-49EC-8CD5-5149CED53D00}" sibTransId="{070BC3D6-A3C8-40BA-8470-0D5D380A7037}"/>
    <dgm:cxn modelId="{C6711BB9-8250-4AF5-BAC9-38D9C86A5D42}" type="presOf" srcId="{0863D89C-D69D-4FDF-997E-9307842C680B}" destId="{DE1FF870-9B07-47E1-A2BD-C91F4CD36A45}" srcOrd="0" destOrd="0" presId="urn:microsoft.com/office/officeart/2005/8/layout/vProcess5"/>
    <dgm:cxn modelId="{9B9452C3-7B90-43BA-B8BB-C7AC9335891B}" srcId="{E678DEE1-F4DF-4456-93EB-DF31900F1C3C}" destId="{842954D7-8260-48F1-90C7-A96EFD076CF9}" srcOrd="1" destOrd="0" parTransId="{01A96CCB-78CC-4AD4-B028-9C9F45836C21}" sibTransId="{0863D89C-D69D-4FDF-997E-9307842C680B}"/>
    <dgm:cxn modelId="{C10A86D6-3675-427B-A887-D9D3CB32792C}" type="presOf" srcId="{842954D7-8260-48F1-90C7-A96EFD076CF9}" destId="{A5B9DB71-1AEB-459F-9764-872B89D3B63E}" srcOrd="1" destOrd="0" presId="urn:microsoft.com/office/officeart/2005/8/layout/vProcess5"/>
    <dgm:cxn modelId="{F5AE29F2-2650-4F13-BB0E-9FE6FC04CDDA}" type="presOf" srcId="{842954D7-8260-48F1-90C7-A96EFD076CF9}" destId="{0EA963AC-E9C8-4FCB-B424-75244CD49F1A}" srcOrd="0" destOrd="0" presId="urn:microsoft.com/office/officeart/2005/8/layout/vProcess5"/>
    <dgm:cxn modelId="{83B616FE-DAEA-4351-9E9E-89BEEF87202E}" type="presOf" srcId="{E678DEE1-F4DF-4456-93EB-DF31900F1C3C}" destId="{E2A70EB2-9C3F-4860-90B5-B13C7D60BDE5}" srcOrd="0" destOrd="0" presId="urn:microsoft.com/office/officeart/2005/8/layout/vProcess5"/>
    <dgm:cxn modelId="{B4B26856-8DD0-4213-8382-4BE6B4680E26}" type="presParOf" srcId="{E2A70EB2-9C3F-4860-90B5-B13C7D60BDE5}" destId="{7473990D-DC31-4918-B4DB-2AC69E8AA382}" srcOrd="0" destOrd="0" presId="urn:microsoft.com/office/officeart/2005/8/layout/vProcess5"/>
    <dgm:cxn modelId="{DB047895-1F7C-471C-A7CC-6513CEC73598}" type="presParOf" srcId="{E2A70EB2-9C3F-4860-90B5-B13C7D60BDE5}" destId="{178FCB32-8961-4778-831E-DCE7FE469186}" srcOrd="1" destOrd="0" presId="urn:microsoft.com/office/officeart/2005/8/layout/vProcess5"/>
    <dgm:cxn modelId="{E2BAF5FD-954F-42B7-A3C8-CDB5E482E449}" type="presParOf" srcId="{E2A70EB2-9C3F-4860-90B5-B13C7D60BDE5}" destId="{0EA963AC-E9C8-4FCB-B424-75244CD49F1A}" srcOrd="2" destOrd="0" presId="urn:microsoft.com/office/officeart/2005/8/layout/vProcess5"/>
    <dgm:cxn modelId="{E080DBB6-B862-4A3B-A3EC-283DE414A5EF}" type="presParOf" srcId="{E2A70EB2-9C3F-4860-90B5-B13C7D60BDE5}" destId="{47024652-B8DF-43A1-84E6-610F3BD508AC}" srcOrd="3" destOrd="0" presId="urn:microsoft.com/office/officeart/2005/8/layout/vProcess5"/>
    <dgm:cxn modelId="{080B7E5F-08F8-4B65-8BA3-7CDBBC687464}" type="presParOf" srcId="{E2A70EB2-9C3F-4860-90B5-B13C7D60BDE5}" destId="{00C117C1-D6C7-4BE8-B484-E170B9D56102}" srcOrd="4" destOrd="0" presId="urn:microsoft.com/office/officeart/2005/8/layout/vProcess5"/>
    <dgm:cxn modelId="{71681498-F34D-4B75-8ACA-70C37D044E26}" type="presParOf" srcId="{E2A70EB2-9C3F-4860-90B5-B13C7D60BDE5}" destId="{DE1FF870-9B07-47E1-A2BD-C91F4CD36A45}" srcOrd="5" destOrd="0" presId="urn:microsoft.com/office/officeart/2005/8/layout/vProcess5"/>
    <dgm:cxn modelId="{9E67F300-DFED-45FC-BD23-877C5657AE97}" type="presParOf" srcId="{E2A70EB2-9C3F-4860-90B5-B13C7D60BDE5}" destId="{91F4F09F-642C-4F13-AAF0-3B0670117FF8}" srcOrd="6" destOrd="0" presId="urn:microsoft.com/office/officeart/2005/8/layout/vProcess5"/>
    <dgm:cxn modelId="{EAB695E9-903E-47EB-90F4-B7937A07D50C}" type="presParOf" srcId="{E2A70EB2-9C3F-4860-90B5-B13C7D60BDE5}" destId="{A5B9DB71-1AEB-459F-9764-872B89D3B63E}" srcOrd="7" destOrd="0" presId="urn:microsoft.com/office/officeart/2005/8/layout/vProcess5"/>
    <dgm:cxn modelId="{D4B85023-98E9-4149-84E6-58AC6C20D6CD}" type="presParOf" srcId="{E2A70EB2-9C3F-4860-90B5-B13C7D60BDE5}" destId="{EC301208-A42A-41EB-9DB6-6F462CAAED5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07692-C8D2-426E-A62D-5505C4920E0B}">
      <dsp:nvSpPr>
        <dsp:cNvPr id="0" name=""/>
        <dsp:cNvSpPr/>
      </dsp:nvSpPr>
      <dsp:spPr>
        <a:xfrm>
          <a:off x="766584" y="119178"/>
          <a:ext cx="811316" cy="811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75AB1A-AC60-4344-BDBE-E00174D58FA0}">
      <dsp:nvSpPr>
        <dsp:cNvPr id="0" name=""/>
        <dsp:cNvSpPr/>
      </dsp:nvSpPr>
      <dsp:spPr>
        <a:xfrm>
          <a:off x="13219" y="1094876"/>
          <a:ext cx="2318046" cy="34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latin typeface="Avenir Next LT Pro"/>
            </a:rPr>
            <a:t>Description:</a:t>
          </a:r>
          <a:endParaRPr lang="en-US" sz="2000" kern="1200"/>
        </a:p>
      </dsp:txBody>
      <dsp:txXfrm>
        <a:off x="13219" y="1094876"/>
        <a:ext cx="2318046" cy="347706"/>
      </dsp:txXfrm>
    </dsp:sp>
    <dsp:sp modelId="{06420E8D-ED50-426F-9180-B26521CCDC82}">
      <dsp:nvSpPr>
        <dsp:cNvPr id="0" name=""/>
        <dsp:cNvSpPr/>
      </dsp:nvSpPr>
      <dsp:spPr>
        <a:xfrm>
          <a:off x="13219" y="1519040"/>
          <a:ext cx="2318046" cy="242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b="0" kern="1200">
              <a:latin typeface="Avenir Next LT Pro"/>
            </a:rPr>
            <a:t>American</a:t>
          </a:r>
          <a:r>
            <a:rPr lang="en-US" sz="1500" b="0" kern="1200"/>
            <a:t> manufacturer of sportswear clothing</a:t>
          </a:r>
        </a:p>
      </dsp:txBody>
      <dsp:txXfrm>
        <a:off x="13219" y="1519040"/>
        <a:ext cx="2318046" cy="2422973"/>
      </dsp:txXfrm>
    </dsp:sp>
    <dsp:sp modelId="{3BD88F42-DBA4-4B54-A590-E4585C69195C}">
      <dsp:nvSpPr>
        <dsp:cNvPr id="0" name=""/>
        <dsp:cNvSpPr/>
      </dsp:nvSpPr>
      <dsp:spPr>
        <a:xfrm>
          <a:off x="3490289" y="119178"/>
          <a:ext cx="811316" cy="811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EAF4A6-2366-4EE6-ACF1-BF6AF23F714F}">
      <dsp:nvSpPr>
        <dsp:cNvPr id="0" name=""/>
        <dsp:cNvSpPr/>
      </dsp:nvSpPr>
      <dsp:spPr>
        <a:xfrm>
          <a:off x="2736924" y="1094876"/>
          <a:ext cx="2318046" cy="34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latin typeface="Avenir Next LT Pro"/>
            </a:rPr>
            <a:t>Parent Company:</a:t>
          </a:r>
        </a:p>
      </dsp:txBody>
      <dsp:txXfrm>
        <a:off x="2736924" y="1094876"/>
        <a:ext cx="2318046" cy="347706"/>
      </dsp:txXfrm>
    </dsp:sp>
    <dsp:sp modelId="{795D74A5-D2C4-494D-9D57-404AD12FA69F}">
      <dsp:nvSpPr>
        <dsp:cNvPr id="0" name=""/>
        <dsp:cNvSpPr/>
      </dsp:nvSpPr>
      <dsp:spPr>
        <a:xfrm>
          <a:off x="2736924" y="1519040"/>
          <a:ext cx="2318046" cy="242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latin typeface="Avenir Next LT Pro"/>
            </a:rPr>
            <a:t>HanesBrands</a:t>
          </a:r>
          <a:endParaRPr lang="en-US" sz="1500" kern="1200"/>
        </a:p>
      </dsp:txBody>
      <dsp:txXfrm>
        <a:off x="2736924" y="1519040"/>
        <a:ext cx="2318046" cy="2422973"/>
      </dsp:txXfrm>
    </dsp:sp>
    <dsp:sp modelId="{330D25D5-3FF2-4285-B714-A61DFD904887}">
      <dsp:nvSpPr>
        <dsp:cNvPr id="0" name=""/>
        <dsp:cNvSpPr/>
      </dsp:nvSpPr>
      <dsp:spPr>
        <a:xfrm>
          <a:off x="6213994" y="119178"/>
          <a:ext cx="811316" cy="811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72A54E-DF3D-4675-A202-A7746DA598B9}">
      <dsp:nvSpPr>
        <dsp:cNvPr id="0" name=""/>
        <dsp:cNvSpPr/>
      </dsp:nvSpPr>
      <dsp:spPr>
        <a:xfrm>
          <a:off x="5460629" y="1094876"/>
          <a:ext cx="2318046" cy="34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b="1" kern="1200"/>
            <a:t>Goal</a:t>
          </a:r>
          <a:r>
            <a:rPr lang="en-US" sz="2000" kern="1200"/>
            <a:t>: </a:t>
          </a:r>
          <a:endParaRPr lang="en-US" sz="2000" kern="1200">
            <a:latin typeface="Avenir Next LT Pro"/>
          </a:endParaRPr>
        </a:p>
      </dsp:txBody>
      <dsp:txXfrm>
        <a:off x="5460629" y="1094876"/>
        <a:ext cx="2318046" cy="347706"/>
      </dsp:txXfrm>
    </dsp:sp>
    <dsp:sp modelId="{7F46F0B8-4579-40F1-AA98-977FA4CDDBA5}">
      <dsp:nvSpPr>
        <dsp:cNvPr id="0" name=""/>
        <dsp:cNvSpPr/>
      </dsp:nvSpPr>
      <dsp:spPr>
        <a:xfrm>
          <a:off x="5460629" y="1519040"/>
          <a:ext cx="2318046" cy="242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latin typeface="Avenir Next LT Pro"/>
            </a:rPr>
            <a:t>Launch</a:t>
          </a:r>
          <a:r>
            <a:rPr lang="en-US" sz="1500" kern="1200"/>
            <a:t> 20 new fashion </a:t>
          </a:r>
          <a:r>
            <a:rPr lang="en-US" sz="1500" kern="1200">
              <a:latin typeface="Avenir Next LT Pro"/>
            </a:rPr>
            <a:t>products</a:t>
          </a:r>
          <a:r>
            <a:rPr lang="en-US" sz="1500" kern="1200"/>
            <a:t> in March 2020</a:t>
          </a:r>
        </a:p>
      </dsp:txBody>
      <dsp:txXfrm>
        <a:off x="5460629" y="1519040"/>
        <a:ext cx="2318046" cy="2422973"/>
      </dsp:txXfrm>
    </dsp:sp>
    <dsp:sp modelId="{E54FEC08-297C-4C86-91BB-FB51FF6537B7}">
      <dsp:nvSpPr>
        <dsp:cNvPr id="0" name=""/>
        <dsp:cNvSpPr/>
      </dsp:nvSpPr>
      <dsp:spPr>
        <a:xfrm>
          <a:off x="8937698" y="119178"/>
          <a:ext cx="811316" cy="8113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BB4218-A124-4B5A-838C-6E5F3C6A190D}">
      <dsp:nvSpPr>
        <dsp:cNvPr id="0" name=""/>
        <dsp:cNvSpPr/>
      </dsp:nvSpPr>
      <dsp:spPr>
        <a:xfrm>
          <a:off x="8184333" y="1094876"/>
          <a:ext cx="2318046" cy="347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b="1"/>
          </a:pPr>
          <a:r>
            <a:rPr lang="en-US" sz="2000" kern="1200">
              <a:latin typeface="Avenir Next LT Pro"/>
            </a:rPr>
            <a:t>To be answered</a:t>
          </a:r>
          <a:r>
            <a:rPr lang="en-US" sz="2000" kern="1200"/>
            <a:t>:</a:t>
          </a:r>
          <a:r>
            <a:rPr lang="en-US" sz="2000" kern="1200">
              <a:latin typeface="Avenir Next LT Pro"/>
            </a:rPr>
            <a:t> </a:t>
          </a:r>
          <a:endParaRPr lang="en-US" sz="2000" kern="1200"/>
        </a:p>
      </dsp:txBody>
      <dsp:txXfrm>
        <a:off x="8184333" y="1094876"/>
        <a:ext cx="2318046" cy="347706"/>
      </dsp:txXfrm>
    </dsp:sp>
    <dsp:sp modelId="{59BC564F-0210-457F-B645-817E8163072B}">
      <dsp:nvSpPr>
        <dsp:cNvPr id="0" name=""/>
        <dsp:cNvSpPr/>
      </dsp:nvSpPr>
      <dsp:spPr>
        <a:xfrm>
          <a:off x="8184333" y="1519040"/>
          <a:ext cx="2318046" cy="242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13-Week projected demand; </a:t>
          </a:r>
        </a:p>
        <a:p>
          <a:pPr marL="0" lvl="0" indent="0" algn="ctr" defTabSz="666750">
            <a:lnSpc>
              <a:spcPct val="100000"/>
            </a:lnSpc>
            <a:spcBef>
              <a:spcPct val="0"/>
            </a:spcBef>
            <a:spcAft>
              <a:spcPct val="35000"/>
            </a:spcAft>
            <a:buNone/>
          </a:pPr>
          <a:r>
            <a:rPr lang="en-US" sz="1500" kern="1200"/>
            <a:t>Which products will </a:t>
          </a:r>
          <a:r>
            <a:rPr lang="en-US" sz="1500" kern="1200">
              <a:latin typeface="Avenir Next LT Pro"/>
            </a:rPr>
            <a:t>succeed </a:t>
          </a:r>
          <a:r>
            <a:rPr lang="en-US" sz="1500" kern="1200"/>
            <a:t>or fail;</a:t>
          </a:r>
          <a:r>
            <a:rPr lang="en-US" sz="1500" kern="1200">
              <a:latin typeface="Avenir Next LT Pro"/>
            </a:rPr>
            <a:t> </a:t>
          </a:r>
          <a:endParaRPr lang="en-US" sz="1500" kern="1200"/>
        </a:p>
        <a:p>
          <a:pPr marL="0" lvl="0" indent="0" algn="ctr" defTabSz="666750">
            <a:lnSpc>
              <a:spcPct val="100000"/>
            </a:lnSpc>
            <a:spcBef>
              <a:spcPct val="0"/>
            </a:spcBef>
            <a:spcAft>
              <a:spcPct val="35000"/>
            </a:spcAft>
            <a:buNone/>
          </a:pPr>
          <a:r>
            <a:rPr lang="en-US" sz="1500" kern="1200"/>
            <a:t>How soon can this be spotted;</a:t>
          </a:r>
          <a:r>
            <a:rPr lang="en-US" sz="1500" kern="1200">
              <a:latin typeface="Avenir Next LT Pro"/>
            </a:rPr>
            <a:t> </a:t>
          </a:r>
          <a:endParaRPr lang="en-US" sz="1500" kern="1200"/>
        </a:p>
        <a:p>
          <a:pPr marL="0" lvl="0" indent="0" algn="ctr" defTabSz="666750">
            <a:lnSpc>
              <a:spcPct val="100000"/>
            </a:lnSpc>
            <a:spcBef>
              <a:spcPct val="0"/>
            </a:spcBef>
            <a:spcAft>
              <a:spcPct val="35000"/>
            </a:spcAft>
            <a:buNone/>
          </a:pPr>
          <a:r>
            <a:rPr lang="en-US" sz="1500" kern="1200"/>
            <a:t>Channel analysis (brick and </a:t>
          </a:r>
          <a:r>
            <a:rPr lang="en-US" sz="1500" kern="1200">
              <a:latin typeface="Avenir Next LT Pro"/>
            </a:rPr>
            <a:t>mortar</a:t>
          </a:r>
          <a:r>
            <a:rPr lang="en-US" sz="1500" kern="1200"/>
            <a:t> vs. Online)</a:t>
          </a:r>
        </a:p>
      </dsp:txBody>
      <dsp:txXfrm>
        <a:off x="8184333" y="1519040"/>
        <a:ext cx="2318046" cy="24229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8D8279-29BB-4BF9-9C8E-B649F1E3BADA}">
      <dsp:nvSpPr>
        <dsp:cNvPr id="0" name=""/>
        <dsp:cNvSpPr/>
      </dsp:nvSpPr>
      <dsp:spPr>
        <a:xfrm>
          <a:off x="0" y="104798"/>
          <a:ext cx="10506456" cy="5528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t>Excluded 2017</a:t>
          </a:r>
          <a:r>
            <a:rPr lang="en-US" sz="2100" kern="1200" dirty="0">
              <a:latin typeface="Avenir Next LT Pro"/>
            </a:rPr>
            <a:t> </a:t>
          </a:r>
          <a:endParaRPr lang="en-US" sz="2100" kern="1200" dirty="0"/>
        </a:p>
      </dsp:txBody>
      <dsp:txXfrm>
        <a:off x="26987" y="131785"/>
        <a:ext cx="10452482" cy="498850"/>
      </dsp:txXfrm>
    </dsp:sp>
    <dsp:sp modelId="{24234E91-AE94-4DA7-B08C-4DBE156C711C}">
      <dsp:nvSpPr>
        <dsp:cNvPr id="0" name=""/>
        <dsp:cNvSpPr/>
      </dsp:nvSpPr>
      <dsp:spPr>
        <a:xfrm>
          <a:off x="0" y="657622"/>
          <a:ext cx="10506456"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Avenir Next LT Pro"/>
            </a:rPr>
            <a:t>Extreme</a:t>
          </a:r>
          <a:r>
            <a:rPr lang="en-US" sz="1600" kern="1200" dirty="0"/>
            <a:t> variance in product demand from years 2018 and 2019</a:t>
          </a:r>
        </a:p>
      </dsp:txBody>
      <dsp:txXfrm>
        <a:off x="0" y="657622"/>
        <a:ext cx="10506456" cy="347760"/>
      </dsp:txXfrm>
    </dsp:sp>
    <dsp:sp modelId="{8D4B4AE0-1239-4C02-9E90-236F8DAA6A85}">
      <dsp:nvSpPr>
        <dsp:cNvPr id="0" name=""/>
        <dsp:cNvSpPr/>
      </dsp:nvSpPr>
      <dsp:spPr>
        <a:xfrm>
          <a:off x="0" y="1005383"/>
          <a:ext cx="10506456" cy="5528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latin typeface="Avenir Next LT Pro"/>
            </a:rPr>
            <a:t>Lack</a:t>
          </a:r>
          <a:r>
            <a:rPr lang="en-US" sz="2100" kern="1200" dirty="0"/>
            <a:t> of data </a:t>
          </a:r>
          <a:r>
            <a:rPr lang="en-US" sz="2100" kern="1200" dirty="0">
              <a:latin typeface="Avenir Next LT Pro"/>
            </a:rPr>
            <a:t>from</a:t>
          </a:r>
          <a:r>
            <a:rPr lang="en-US" sz="2100" kern="1200" dirty="0"/>
            <a:t> November</a:t>
          </a:r>
          <a:r>
            <a:rPr lang="en-US" sz="2100" kern="1200" dirty="0">
              <a:latin typeface="Avenir Next LT Pro"/>
            </a:rPr>
            <a:t> to</a:t>
          </a:r>
          <a:r>
            <a:rPr lang="en-US" sz="2100" kern="1200" dirty="0"/>
            <a:t> December 2019</a:t>
          </a:r>
        </a:p>
      </dsp:txBody>
      <dsp:txXfrm>
        <a:off x="26987" y="1032370"/>
        <a:ext cx="10452482" cy="498850"/>
      </dsp:txXfrm>
    </dsp:sp>
    <dsp:sp modelId="{46871409-965A-4D82-860B-A6BF612D98AC}">
      <dsp:nvSpPr>
        <dsp:cNvPr id="0" name=""/>
        <dsp:cNvSpPr/>
      </dsp:nvSpPr>
      <dsp:spPr>
        <a:xfrm>
          <a:off x="0" y="1558207"/>
          <a:ext cx="10506456" cy="934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Selected months from </a:t>
          </a:r>
          <a:r>
            <a:rPr lang="en-US" sz="1600" b="1" kern="1200" dirty="0"/>
            <a:t>January 2018 to June 2018</a:t>
          </a:r>
          <a:r>
            <a:rPr lang="en-US" sz="1600" kern="1200" dirty="0"/>
            <a:t> then </a:t>
          </a:r>
          <a:r>
            <a:rPr lang="en-US" sz="1600" b="1" kern="1200" dirty="0"/>
            <a:t>January 2019 to </a:t>
          </a:r>
          <a:r>
            <a:rPr lang="en-US" sz="1600" b="1" kern="1200" dirty="0">
              <a:latin typeface="Avenir Next LT Pro"/>
            </a:rPr>
            <a:t>June</a:t>
          </a:r>
          <a:r>
            <a:rPr lang="en-US" sz="1600" b="1" kern="1200" dirty="0"/>
            <a:t> 2019</a:t>
          </a:r>
        </a:p>
        <a:p>
          <a:pPr marL="342900" lvl="2" indent="-171450" algn="l" defTabSz="711200">
            <a:lnSpc>
              <a:spcPct val="90000"/>
            </a:lnSpc>
            <a:spcBef>
              <a:spcPct val="0"/>
            </a:spcBef>
            <a:spcAft>
              <a:spcPct val="20000"/>
            </a:spcAft>
            <a:buChar char="•"/>
          </a:pPr>
          <a:r>
            <a:rPr lang="en-US" sz="1600" kern="1200" dirty="0"/>
            <a:t>Treated each 6-month period as a whole season</a:t>
          </a:r>
        </a:p>
        <a:p>
          <a:pPr marL="342900" lvl="2" indent="-171450" algn="l" defTabSz="711200" rtl="0">
            <a:lnSpc>
              <a:spcPct val="90000"/>
            </a:lnSpc>
            <a:spcBef>
              <a:spcPct val="0"/>
            </a:spcBef>
            <a:spcAft>
              <a:spcPct val="20000"/>
            </a:spcAft>
            <a:buChar char="•"/>
          </a:pPr>
          <a:r>
            <a:rPr lang="en-US" sz="1600" kern="1200" dirty="0"/>
            <a:t>Both 6-month periods were then concatenated</a:t>
          </a:r>
          <a:r>
            <a:rPr lang="en-US" sz="1600" kern="1200" dirty="0">
              <a:latin typeface="Avenir Next LT Pro"/>
            </a:rPr>
            <a:t> into one single dataset</a:t>
          </a:r>
          <a:endParaRPr lang="en-US" sz="1600" kern="1200" dirty="0"/>
        </a:p>
      </dsp:txBody>
      <dsp:txXfrm>
        <a:off x="0" y="1558207"/>
        <a:ext cx="10506456" cy="934605"/>
      </dsp:txXfrm>
    </dsp:sp>
    <dsp:sp modelId="{A6BECC94-4A17-4EA5-A8C7-533D474F9A75}">
      <dsp:nvSpPr>
        <dsp:cNvPr id="0" name=""/>
        <dsp:cNvSpPr/>
      </dsp:nvSpPr>
      <dsp:spPr>
        <a:xfrm>
          <a:off x="0" y="2492813"/>
          <a:ext cx="10506456" cy="55282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Selected historical data that best represented new products </a:t>
          </a:r>
        </a:p>
      </dsp:txBody>
      <dsp:txXfrm>
        <a:off x="26987" y="2519800"/>
        <a:ext cx="10452482" cy="498850"/>
      </dsp:txXfrm>
    </dsp:sp>
    <dsp:sp modelId="{E70E66C7-DCD4-4BD5-B901-37F3BCBB9AB8}">
      <dsp:nvSpPr>
        <dsp:cNvPr id="0" name=""/>
        <dsp:cNvSpPr/>
      </dsp:nvSpPr>
      <dsp:spPr>
        <a:xfrm>
          <a:off x="0" y="3045637"/>
          <a:ext cx="10506456" cy="1434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580"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Selected data based on Style Group, Color, and Fabrication</a:t>
          </a:r>
        </a:p>
        <a:p>
          <a:pPr marL="342900" lvl="2" indent="-171450" algn="l" defTabSz="711200">
            <a:lnSpc>
              <a:spcPct val="90000"/>
            </a:lnSpc>
            <a:spcBef>
              <a:spcPct val="0"/>
            </a:spcBef>
            <a:spcAft>
              <a:spcPct val="20000"/>
            </a:spcAft>
            <a:buChar char="•"/>
          </a:pPr>
          <a:r>
            <a:rPr lang="en-US" sz="1600" kern="1200" dirty="0"/>
            <a:t>Created datasets that had the most observations possible while being specific enough to address each new product</a:t>
          </a:r>
        </a:p>
        <a:p>
          <a:pPr marL="342900" lvl="2" indent="-171450" algn="l" defTabSz="711200">
            <a:lnSpc>
              <a:spcPct val="90000"/>
            </a:lnSpc>
            <a:spcBef>
              <a:spcPct val="0"/>
            </a:spcBef>
            <a:spcAft>
              <a:spcPct val="20000"/>
            </a:spcAft>
            <a:buChar char="•"/>
          </a:pPr>
          <a:r>
            <a:rPr lang="en-US" sz="1600" kern="1200" dirty="0"/>
            <a:t>If there was more than one observation for a time period, we averaged the demand for those observations </a:t>
          </a:r>
        </a:p>
      </dsp:txBody>
      <dsp:txXfrm>
        <a:off x="0" y="3045637"/>
        <a:ext cx="10506456" cy="14345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0AC48-C629-4238-9167-54A9694AD94F}">
      <dsp:nvSpPr>
        <dsp:cNvPr id="0" name=""/>
        <dsp:cNvSpPr/>
      </dsp:nvSpPr>
      <dsp:spPr>
        <a:xfrm>
          <a:off x="0" y="3263"/>
          <a:ext cx="10517829" cy="6951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5152A9-ABEB-45AE-9BEA-1C088E18D395}">
      <dsp:nvSpPr>
        <dsp:cNvPr id="0" name=""/>
        <dsp:cNvSpPr/>
      </dsp:nvSpPr>
      <dsp:spPr>
        <a:xfrm>
          <a:off x="210289" y="159677"/>
          <a:ext cx="382345" cy="3823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5C59A2-250B-48DE-B66C-3D7FD50D86B8}">
      <dsp:nvSpPr>
        <dsp:cNvPr id="0" name=""/>
        <dsp:cNvSpPr/>
      </dsp:nvSpPr>
      <dsp:spPr>
        <a:xfrm>
          <a:off x="802925" y="3263"/>
          <a:ext cx="4733023" cy="695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73" tIns="73573" rIns="73573" bIns="73573" numCol="1" spcCol="1270" anchor="ctr" anchorCtr="0">
          <a:noAutofit/>
        </a:bodyPr>
        <a:lstStyle/>
        <a:p>
          <a:pPr marL="0" lvl="0" indent="0" algn="l" defTabSz="844550">
            <a:lnSpc>
              <a:spcPct val="100000"/>
            </a:lnSpc>
            <a:spcBef>
              <a:spcPct val="0"/>
            </a:spcBef>
            <a:spcAft>
              <a:spcPct val="35000"/>
            </a:spcAft>
            <a:buNone/>
          </a:pPr>
          <a:r>
            <a:rPr lang="en-US" sz="1900" kern="1200"/>
            <a:t>Time Periods Used:</a:t>
          </a:r>
        </a:p>
      </dsp:txBody>
      <dsp:txXfrm>
        <a:off x="802925" y="3263"/>
        <a:ext cx="4733023" cy="695173"/>
      </dsp:txXfrm>
    </dsp:sp>
    <dsp:sp modelId="{95C70023-5CD6-43EB-967A-1C1D716A336A}">
      <dsp:nvSpPr>
        <dsp:cNvPr id="0" name=""/>
        <dsp:cNvSpPr/>
      </dsp:nvSpPr>
      <dsp:spPr>
        <a:xfrm>
          <a:off x="5535948" y="3263"/>
          <a:ext cx="4981880" cy="695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73" tIns="73573" rIns="73573" bIns="73573" numCol="1" spcCol="1270" anchor="ctr" anchorCtr="0">
          <a:noAutofit/>
        </a:bodyPr>
        <a:lstStyle/>
        <a:p>
          <a:pPr marL="0" lvl="0" indent="0" algn="l" defTabSz="577850">
            <a:lnSpc>
              <a:spcPct val="100000"/>
            </a:lnSpc>
            <a:spcBef>
              <a:spcPct val="0"/>
            </a:spcBef>
            <a:spcAft>
              <a:spcPct val="35000"/>
            </a:spcAft>
            <a:buNone/>
          </a:pPr>
          <a:r>
            <a:rPr lang="en-US" sz="1300" kern="1200"/>
            <a:t>2018</a:t>
          </a:r>
        </a:p>
        <a:p>
          <a:pPr marL="0" lvl="0" indent="0" algn="l" defTabSz="577850">
            <a:lnSpc>
              <a:spcPct val="100000"/>
            </a:lnSpc>
            <a:spcBef>
              <a:spcPct val="0"/>
            </a:spcBef>
            <a:spcAft>
              <a:spcPct val="35000"/>
            </a:spcAft>
            <a:buNone/>
          </a:pPr>
          <a:r>
            <a:rPr lang="en-US" sz="1300" kern="1200"/>
            <a:t>2019</a:t>
          </a:r>
        </a:p>
      </dsp:txBody>
      <dsp:txXfrm>
        <a:off x="5535948" y="3263"/>
        <a:ext cx="4981880" cy="695173"/>
      </dsp:txXfrm>
    </dsp:sp>
    <dsp:sp modelId="{E7EDB2DF-1C53-4302-921B-A82FAFE6076C}">
      <dsp:nvSpPr>
        <dsp:cNvPr id="0" name=""/>
        <dsp:cNvSpPr/>
      </dsp:nvSpPr>
      <dsp:spPr>
        <a:xfrm>
          <a:off x="0" y="872230"/>
          <a:ext cx="10517829" cy="6951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497058-1AEF-48B8-9292-A91BC1893EDC}">
      <dsp:nvSpPr>
        <dsp:cNvPr id="0" name=""/>
        <dsp:cNvSpPr/>
      </dsp:nvSpPr>
      <dsp:spPr>
        <a:xfrm>
          <a:off x="210289" y="1028644"/>
          <a:ext cx="382345" cy="3823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4C627-5A56-41AC-BBAD-5A3FBB26DDF8}">
      <dsp:nvSpPr>
        <dsp:cNvPr id="0" name=""/>
        <dsp:cNvSpPr/>
      </dsp:nvSpPr>
      <dsp:spPr>
        <a:xfrm>
          <a:off x="802925" y="872230"/>
          <a:ext cx="4733023" cy="695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73" tIns="73573" rIns="73573" bIns="73573" numCol="1" spcCol="1270" anchor="ctr" anchorCtr="0">
          <a:noAutofit/>
        </a:bodyPr>
        <a:lstStyle/>
        <a:p>
          <a:pPr marL="0" lvl="0" indent="0" algn="l" defTabSz="844550">
            <a:lnSpc>
              <a:spcPct val="100000"/>
            </a:lnSpc>
            <a:spcBef>
              <a:spcPct val="0"/>
            </a:spcBef>
            <a:spcAft>
              <a:spcPct val="35000"/>
            </a:spcAft>
            <a:buNone/>
          </a:pPr>
          <a:r>
            <a:rPr lang="en-US" sz="1900" kern="1200"/>
            <a:t>Data Segmentation:</a:t>
          </a:r>
        </a:p>
      </dsp:txBody>
      <dsp:txXfrm>
        <a:off x="802925" y="872230"/>
        <a:ext cx="4733023" cy="695173"/>
      </dsp:txXfrm>
    </dsp:sp>
    <dsp:sp modelId="{DF3A1352-9F89-4C5A-BC0F-733325F7F0E0}">
      <dsp:nvSpPr>
        <dsp:cNvPr id="0" name=""/>
        <dsp:cNvSpPr/>
      </dsp:nvSpPr>
      <dsp:spPr>
        <a:xfrm>
          <a:off x="5535948" y="872230"/>
          <a:ext cx="4981880" cy="695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73" tIns="73573" rIns="73573" bIns="73573" numCol="1" spcCol="1270" anchor="ctr" anchorCtr="0">
          <a:noAutofit/>
        </a:bodyPr>
        <a:lstStyle/>
        <a:p>
          <a:pPr marL="0" lvl="0" indent="0" algn="l" defTabSz="577850">
            <a:lnSpc>
              <a:spcPct val="100000"/>
            </a:lnSpc>
            <a:spcBef>
              <a:spcPct val="0"/>
            </a:spcBef>
            <a:spcAft>
              <a:spcPct val="35000"/>
            </a:spcAft>
            <a:buNone/>
          </a:pPr>
          <a:r>
            <a:rPr lang="en-US" sz="1300" kern="1200"/>
            <a:t>Train (39 Weeks)</a:t>
          </a:r>
        </a:p>
        <a:p>
          <a:pPr marL="0" lvl="0" indent="0" algn="l" defTabSz="577850">
            <a:lnSpc>
              <a:spcPct val="100000"/>
            </a:lnSpc>
            <a:spcBef>
              <a:spcPct val="0"/>
            </a:spcBef>
            <a:spcAft>
              <a:spcPct val="35000"/>
            </a:spcAft>
            <a:buNone/>
          </a:pPr>
          <a:r>
            <a:rPr lang="en-US" sz="1300" kern="1200"/>
            <a:t>Test Set (13 Weeks)</a:t>
          </a:r>
        </a:p>
      </dsp:txBody>
      <dsp:txXfrm>
        <a:off x="5535948" y="872230"/>
        <a:ext cx="4981880" cy="695173"/>
      </dsp:txXfrm>
    </dsp:sp>
    <dsp:sp modelId="{FFA71437-7FB0-4655-A959-CDD5553DA0B8}">
      <dsp:nvSpPr>
        <dsp:cNvPr id="0" name=""/>
        <dsp:cNvSpPr/>
      </dsp:nvSpPr>
      <dsp:spPr>
        <a:xfrm>
          <a:off x="0" y="1741197"/>
          <a:ext cx="10517829" cy="6951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0B655B-D480-4598-9519-108E4574F6FB}">
      <dsp:nvSpPr>
        <dsp:cNvPr id="0" name=""/>
        <dsp:cNvSpPr/>
      </dsp:nvSpPr>
      <dsp:spPr>
        <a:xfrm>
          <a:off x="210289" y="1897611"/>
          <a:ext cx="382345" cy="38234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3B8CF1-3701-4CE0-9524-C5EDD10EBAC2}">
      <dsp:nvSpPr>
        <dsp:cNvPr id="0" name=""/>
        <dsp:cNvSpPr/>
      </dsp:nvSpPr>
      <dsp:spPr>
        <a:xfrm>
          <a:off x="802925" y="1741197"/>
          <a:ext cx="9714903" cy="695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73" tIns="73573" rIns="73573" bIns="73573" numCol="1" spcCol="1270" anchor="ctr" anchorCtr="0">
          <a:noAutofit/>
        </a:bodyPr>
        <a:lstStyle/>
        <a:p>
          <a:pPr marL="0" lvl="0" indent="0" algn="l" defTabSz="844550" rtl="0">
            <a:lnSpc>
              <a:spcPct val="100000"/>
            </a:lnSpc>
            <a:spcBef>
              <a:spcPct val="0"/>
            </a:spcBef>
            <a:spcAft>
              <a:spcPct val="35000"/>
            </a:spcAft>
            <a:buNone/>
          </a:pPr>
          <a:r>
            <a:rPr lang="en-US" sz="1900" kern="1200">
              <a:latin typeface="Avenir Next LT Pro"/>
            </a:rPr>
            <a:t>Imputed missing values by comparing past season with linear interpolation</a:t>
          </a:r>
          <a:endParaRPr lang="en-US" sz="1900" kern="1200"/>
        </a:p>
      </dsp:txBody>
      <dsp:txXfrm>
        <a:off x="802925" y="1741197"/>
        <a:ext cx="9714903" cy="695173"/>
      </dsp:txXfrm>
    </dsp:sp>
    <dsp:sp modelId="{806C5E56-FCDF-4090-8E93-0AD2FF0709F7}">
      <dsp:nvSpPr>
        <dsp:cNvPr id="0" name=""/>
        <dsp:cNvSpPr/>
      </dsp:nvSpPr>
      <dsp:spPr>
        <a:xfrm>
          <a:off x="0" y="2610164"/>
          <a:ext cx="10517829" cy="6951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0109C-C1F5-4190-A9B1-B0C6D507AD5B}">
      <dsp:nvSpPr>
        <dsp:cNvPr id="0" name=""/>
        <dsp:cNvSpPr/>
      </dsp:nvSpPr>
      <dsp:spPr>
        <a:xfrm>
          <a:off x="210289" y="2766578"/>
          <a:ext cx="382345" cy="3823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7667A3-4D8C-4624-B573-F60AFE7118FB}">
      <dsp:nvSpPr>
        <dsp:cNvPr id="0" name=""/>
        <dsp:cNvSpPr/>
      </dsp:nvSpPr>
      <dsp:spPr>
        <a:xfrm>
          <a:off x="802925" y="2610164"/>
          <a:ext cx="9714903" cy="695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73" tIns="73573" rIns="73573" bIns="73573" numCol="1" spcCol="1270" anchor="ctr" anchorCtr="0">
          <a:noAutofit/>
        </a:bodyPr>
        <a:lstStyle/>
        <a:p>
          <a:pPr marL="0" lvl="0" indent="0" algn="l" defTabSz="844550">
            <a:lnSpc>
              <a:spcPct val="100000"/>
            </a:lnSpc>
            <a:spcBef>
              <a:spcPct val="0"/>
            </a:spcBef>
            <a:spcAft>
              <a:spcPct val="35000"/>
            </a:spcAft>
            <a:buNone/>
          </a:pPr>
          <a:r>
            <a:rPr lang="en-US" sz="1900" kern="1200"/>
            <a:t>Transformed values by differencing them by 1 period</a:t>
          </a:r>
        </a:p>
      </dsp:txBody>
      <dsp:txXfrm>
        <a:off x="802925" y="2610164"/>
        <a:ext cx="9714903" cy="695173"/>
      </dsp:txXfrm>
    </dsp:sp>
    <dsp:sp modelId="{D9AA126A-A922-433D-BDE9-D39F77F4EA04}">
      <dsp:nvSpPr>
        <dsp:cNvPr id="0" name=""/>
        <dsp:cNvSpPr/>
      </dsp:nvSpPr>
      <dsp:spPr>
        <a:xfrm>
          <a:off x="0" y="3479130"/>
          <a:ext cx="10517829" cy="6951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0D666D-5CAB-4635-BAE9-64DF4DE37FDC}">
      <dsp:nvSpPr>
        <dsp:cNvPr id="0" name=""/>
        <dsp:cNvSpPr/>
      </dsp:nvSpPr>
      <dsp:spPr>
        <a:xfrm>
          <a:off x="210289" y="3635544"/>
          <a:ext cx="382345" cy="38234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023EDF-BA92-4D89-8418-7990C59D1B37}">
      <dsp:nvSpPr>
        <dsp:cNvPr id="0" name=""/>
        <dsp:cNvSpPr/>
      </dsp:nvSpPr>
      <dsp:spPr>
        <a:xfrm>
          <a:off x="802925" y="3479130"/>
          <a:ext cx="9714903" cy="695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573" tIns="73573" rIns="73573" bIns="73573" numCol="1" spcCol="1270" anchor="ctr" anchorCtr="0">
          <a:noAutofit/>
        </a:bodyPr>
        <a:lstStyle/>
        <a:p>
          <a:pPr marL="0" lvl="0" indent="0" algn="l" defTabSz="844550">
            <a:lnSpc>
              <a:spcPct val="100000"/>
            </a:lnSpc>
            <a:spcBef>
              <a:spcPct val="0"/>
            </a:spcBef>
            <a:spcAft>
              <a:spcPct val="35000"/>
            </a:spcAft>
            <a:buNone/>
          </a:pPr>
          <a:r>
            <a:rPr lang="en-US" sz="1900" kern="1200"/>
            <a:t>Rescaled values so both min and max values are within –1 and 1 </a:t>
          </a:r>
          <a:r>
            <a:rPr lang="en-US" sz="1900" kern="1200">
              <a:latin typeface="Avenir Next LT Pro"/>
            </a:rPr>
            <a:t>boundary</a:t>
          </a:r>
          <a:endParaRPr lang="en-US" sz="1900" kern="1200"/>
        </a:p>
      </dsp:txBody>
      <dsp:txXfrm>
        <a:off x="802925" y="3479130"/>
        <a:ext cx="9714903" cy="69517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B184E-D1DA-48E7-828C-50AEBA6CD868}">
      <dsp:nvSpPr>
        <dsp:cNvPr id="0" name=""/>
        <dsp:cNvSpPr/>
      </dsp:nvSpPr>
      <dsp:spPr>
        <a:xfrm>
          <a:off x="0" y="953493"/>
          <a:ext cx="3283267" cy="196996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ARIMA</a:t>
          </a:r>
        </a:p>
      </dsp:txBody>
      <dsp:txXfrm>
        <a:off x="0" y="953493"/>
        <a:ext cx="3283267" cy="1969960"/>
      </dsp:txXfrm>
    </dsp:sp>
    <dsp:sp modelId="{625DC7D1-0ECD-43D3-9EAA-E6B8FE92BF59}">
      <dsp:nvSpPr>
        <dsp:cNvPr id="0" name=""/>
        <dsp:cNvSpPr/>
      </dsp:nvSpPr>
      <dsp:spPr>
        <a:xfrm>
          <a:off x="3611594" y="953493"/>
          <a:ext cx="3283267" cy="196996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Seasonal Naive</a:t>
          </a:r>
        </a:p>
      </dsp:txBody>
      <dsp:txXfrm>
        <a:off x="3611594" y="953493"/>
        <a:ext cx="3283267" cy="1969960"/>
      </dsp:txXfrm>
    </dsp:sp>
    <dsp:sp modelId="{090F89DA-E5CB-4044-8620-D9B014CBE339}">
      <dsp:nvSpPr>
        <dsp:cNvPr id="0" name=""/>
        <dsp:cNvSpPr/>
      </dsp:nvSpPr>
      <dsp:spPr>
        <a:xfrm>
          <a:off x="7223188" y="953493"/>
          <a:ext cx="3283267" cy="196996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US" sz="5000" kern="1200"/>
            <a:t>LSTM </a:t>
          </a:r>
        </a:p>
      </dsp:txBody>
      <dsp:txXfrm>
        <a:off x="7223188" y="953493"/>
        <a:ext cx="3283267" cy="19699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A430BF-5718-47D3-BD6D-9A8E94A88D0E}">
      <dsp:nvSpPr>
        <dsp:cNvPr id="0" name=""/>
        <dsp:cNvSpPr/>
      </dsp:nvSpPr>
      <dsp:spPr>
        <a:xfrm>
          <a:off x="0" y="552205"/>
          <a:ext cx="10506456" cy="11630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684182-C814-4597-8B1B-6C5CEC3CC8DE}">
      <dsp:nvSpPr>
        <dsp:cNvPr id="0" name=""/>
        <dsp:cNvSpPr/>
      </dsp:nvSpPr>
      <dsp:spPr>
        <a:xfrm>
          <a:off x="351833" y="891698"/>
          <a:ext cx="639696" cy="6396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87476F-13A3-4AD8-9B93-8BC770BACCE7}">
      <dsp:nvSpPr>
        <dsp:cNvPr id="0" name=""/>
        <dsp:cNvSpPr/>
      </dsp:nvSpPr>
      <dsp:spPr>
        <a:xfrm>
          <a:off x="1343362" y="630004"/>
          <a:ext cx="9163093" cy="1163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3" tIns="123093" rIns="123093" bIns="123093" numCol="1" spcCol="1270" anchor="ctr" anchorCtr="0">
          <a:noAutofit/>
        </a:bodyPr>
        <a:lstStyle/>
        <a:p>
          <a:pPr marL="0" lvl="0" indent="0" algn="l" defTabSz="1066800">
            <a:lnSpc>
              <a:spcPct val="90000"/>
            </a:lnSpc>
            <a:spcBef>
              <a:spcPct val="0"/>
            </a:spcBef>
            <a:spcAft>
              <a:spcPct val="35000"/>
            </a:spcAft>
            <a:buNone/>
          </a:pPr>
          <a:r>
            <a:rPr lang="en-US" sz="2400" b="1" kern="1200"/>
            <a:t>Not Recommended</a:t>
          </a:r>
          <a:r>
            <a:rPr lang="en-US" sz="2400" kern="1200"/>
            <a:t>: Forecasting Model repeatedly predicted a demand </a:t>
          </a:r>
          <a:r>
            <a:rPr lang="en-US" sz="2400" u="sng" kern="1200"/>
            <a:t>below 0</a:t>
          </a:r>
          <a:r>
            <a:rPr lang="en-US" sz="2400" u="none" kern="1200"/>
            <a:t> considering Train/Test accuracy</a:t>
          </a:r>
          <a:endParaRPr lang="en-US" sz="2400" kern="1200">
            <a:latin typeface="Avenir Next LT Pro"/>
          </a:endParaRPr>
        </a:p>
      </dsp:txBody>
      <dsp:txXfrm>
        <a:off x="1343362" y="630004"/>
        <a:ext cx="9163093" cy="1163084"/>
      </dsp:txXfrm>
    </dsp:sp>
    <dsp:sp modelId="{E27D5085-29C2-417B-82CA-6F8B0A46FB84}">
      <dsp:nvSpPr>
        <dsp:cNvPr id="0" name=""/>
        <dsp:cNvSpPr/>
      </dsp:nvSpPr>
      <dsp:spPr>
        <a:xfrm>
          <a:off x="0" y="2083859"/>
          <a:ext cx="10506456" cy="11630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C907F1-D074-448C-BAD1-345679677509}">
      <dsp:nvSpPr>
        <dsp:cNvPr id="0" name=""/>
        <dsp:cNvSpPr/>
      </dsp:nvSpPr>
      <dsp:spPr>
        <a:xfrm>
          <a:off x="351833" y="2345553"/>
          <a:ext cx="639696" cy="6396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AC8392-788F-4E37-9E5F-BD8B3237FA79}">
      <dsp:nvSpPr>
        <dsp:cNvPr id="0" name=""/>
        <dsp:cNvSpPr/>
      </dsp:nvSpPr>
      <dsp:spPr>
        <a:xfrm>
          <a:off x="1343362" y="2083859"/>
          <a:ext cx="9163093" cy="1163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093" tIns="123093" rIns="123093" bIns="123093" numCol="1" spcCol="1270" anchor="ctr" anchorCtr="0">
          <a:noAutofit/>
        </a:bodyPr>
        <a:lstStyle/>
        <a:p>
          <a:pPr marL="0" lvl="0" indent="0" algn="l" defTabSz="1066800">
            <a:lnSpc>
              <a:spcPct val="90000"/>
            </a:lnSpc>
            <a:spcBef>
              <a:spcPct val="0"/>
            </a:spcBef>
            <a:spcAft>
              <a:spcPct val="35000"/>
            </a:spcAft>
            <a:buNone/>
          </a:pPr>
          <a:r>
            <a:rPr lang="en-US" sz="2400" b="1" kern="1200"/>
            <a:t>Recommended</a:t>
          </a:r>
          <a:r>
            <a:rPr lang="en-US" sz="2400" kern="1200"/>
            <a:t>: Continuous/increased with past performance after considering Train/Test accuracy</a:t>
          </a:r>
        </a:p>
      </dsp:txBody>
      <dsp:txXfrm>
        <a:off x="1343362" y="2083859"/>
        <a:ext cx="9163093" cy="11630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FDD6A6-8B23-4FF7-9D82-6F949D8B58F5}">
      <dsp:nvSpPr>
        <dsp:cNvPr id="0" name=""/>
        <dsp:cNvSpPr/>
      </dsp:nvSpPr>
      <dsp:spPr>
        <a:xfrm rot="5400000">
          <a:off x="3551154" y="-828367"/>
          <a:ext cx="2162391" cy="4359859"/>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STYLE009_</a:t>
          </a:r>
          <a:r>
            <a:rPr lang="en-US" sz="2100" kern="1200">
              <a:solidFill>
                <a:schemeClr val="accent5"/>
              </a:solidFill>
            </a:rPr>
            <a:t>BLUE</a:t>
          </a:r>
          <a:r>
            <a:rPr lang="en-US" sz="2100" kern="1200"/>
            <a:t>_------</a:t>
          </a:r>
        </a:p>
        <a:p>
          <a:pPr marL="228600" lvl="1" indent="-228600" algn="l" defTabSz="933450">
            <a:lnSpc>
              <a:spcPct val="90000"/>
            </a:lnSpc>
            <a:spcBef>
              <a:spcPct val="0"/>
            </a:spcBef>
            <a:spcAft>
              <a:spcPct val="15000"/>
            </a:spcAft>
            <a:buChar char="•"/>
          </a:pPr>
          <a:r>
            <a:rPr lang="en-US" sz="2100" kern="1200"/>
            <a:t>STYLE009_</a:t>
          </a:r>
          <a:r>
            <a:rPr lang="en-US" sz="2100" kern="1200">
              <a:solidFill>
                <a:schemeClr val="accent1"/>
              </a:solidFill>
            </a:rPr>
            <a:t>PINK</a:t>
          </a:r>
          <a:r>
            <a:rPr lang="en-US" sz="2100" kern="1200"/>
            <a:t>_------</a:t>
          </a:r>
        </a:p>
        <a:p>
          <a:pPr marL="228600" lvl="1" indent="-228600" algn="l" defTabSz="933450">
            <a:lnSpc>
              <a:spcPct val="90000"/>
            </a:lnSpc>
            <a:spcBef>
              <a:spcPct val="0"/>
            </a:spcBef>
            <a:spcAft>
              <a:spcPct val="15000"/>
            </a:spcAft>
            <a:buChar char="•"/>
          </a:pPr>
          <a:r>
            <a:rPr lang="en-US" sz="2100" kern="1200"/>
            <a:t>STYLE329_BLACK_40GEAR</a:t>
          </a:r>
        </a:p>
        <a:p>
          <a:pPr marL="228600" lvl="1" indent="-228600" algn="l" defTabSz="933450">
            <a:lnSpc>
              <a:spcPct val="90000"/>
            </a:lnSpc>
            <a:spcBef>
              <a:spcPct val="0"/>
            </a:spcBef>
            <a:spcAft>
              <a:spcPct val="15000"/>
            </a:spcAft>
            <a:buChar char="•"/>
          </a:pPr>
          <a:r>
            <a:rPr lang="en-US" sz="2100" kern="1200"/>
            <a:t>STYLE366_</a:t>
          </a:r>
          <a:r>
            <a:rPr lang="en-US" sz="2100" b="0" kern="1200"/>
            <a:t>BLACK</a:t>
          </a:r>
          <a:r>
            <a:rPr lang="en-US" sz="2100" kern="1200"/>
            <a:t>_------ </a:t>
          </a:r>
        </a:p>
        <a:p>
          <a:pPr marL="228600" lvl="1" indent="-228600" algn="l" defTabSz="933450">
            <a:lnSpc>
              <a:spcPct val="90000"/>
            </a:lnSpc>
            <a:spcBef>
              <a:spcPct val="0"/>
            </a:spcBef>
            <a:spcAft>
              <a:spcPct val="15000"/>
            </a:spcAft>
            <a:buChar char="•"/>
          </a:pPr>
          <a:r>
            <a:rPr lang="en-US" sz="2100" kern="1200"/>
            <a:t>STYLE179_</a:t>
          </a:r>
          <a:r>
            <a:rPr lang="en-US" sz="2100" kern="1200">
              <a:solidFill>
                <a:schemeClr val="accent5"/>
              </a:solidFill>
            </a:rPr>
            <a:t>BLUE</a:t>
          </a:r>
          <a:r>
            <a:rPr lang="en-US" sz="2100" kern="1200"/>
            <a:t>_------</a:t>
          </a:r>
        </a:p>
      </dsp:txBody>
      <dsp:txXfrm rot="-5400000">
        <a:off x="2452421" y="375925"/>
        <a:ext cx="4254300" cy="1951273"/>
      </dsp:txXfrm>
    </dsp:sp>
    <dsp:sp modelId="{E54969B9-A1A7-416F-A119-D9DD1DC70C91}">
      <dsp:nvSpPr>
        <dsp:cNvPr id="0" name=""/>
        <dsp:cNvSpPr/>
      </dsp:nvSpPr>
      <dsp:spPr>
        <a:xfrm>
          <a:off x="0" y="67"/>
          <a:ext cx="2452420" cy="2702989"/>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b="1" u="sng" kern="1200"/>
            <a:t>Produce</a:t>
          </a:r>
          <a:endParaRPr lang="en-US" sz="3800" kern="1200"/>
        </a:p>
      </dsp:txBody>
      <dsp:txXfrm>
        <a:off x="119717" y="119784"/>
        <a:ext cx="2212986" cy="2463555"/>
      </dsp:txXfrm>
    </dsp:sp>
    <dsp:sp modelId="{71664674-1DC8-47EF-BEDB-0E6F3ED017C7}">
      <dsp:nvSpPr>
        <dsp:cNvPr id="0" name=""/>
        <dsp:cNvSpPr/>
      </dsp:nvSpPr>
      <dsp:spPr>
        <a:xfrm rot="5400000">
          <a:off x="3551154" y="2009771"/>
          <a:ext cx="2162391" cy="4359859"/>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a:t>STYLE042_</a:t>
          </a:r>
          <a:r>
            <a:rPr lang="en-US" sz="2100" kern="1200">
              <a:solidFill>
                <a:schemeClr val="bg2">
                  <a:lumMod val="50000"/>
                </a:schemeClr>
              </a:solidFill>
            </a:rPr>
            <a:t>GREY</a:t>
          </a:r>
          <a:r>
            <a:rPr lang="en-US" sz="2100" kern="1200"/>
            <a:t>_549310</a:t>
          </a:r>
        </a:p>
        <a:p>
          <a:pPr marL="228600" lvl="1" indent="-228600" algn="l" defTabSz="933450">
            <a:lnSpc>
              <a:spcPct val="90000"/>
            </a:lnSpc>
            <a:spcBef>
              <a:spcPct val="0"/>
            </a:spcBef>
            <a:spcAft>
              <a:spcPct val="15000"/>
            </a:spcAft>
            <a:buChar char="•"/>
          </a:pPr>
          <a:r>
            <a:rPr lang="en-US" sz="2100" kern="1200"/>
            <a:t>STYLE203_</a:t>
          </a:r>
          <a:r>
            <a:rPr lang="en-US" sz="2100" kern="1200">
              <a:solidFill>
                <a:schemeClr val="bg2">
                  <a:lumMod val="50000"/>
                </a:schemeClr>
              </a:solidFill>
            </a:rPr>
            <a:t>GREY</a:t>
          </a:r>
          <a:r>
            <a:rPr lang="en-US" sz="2100" kern="1200"/>
            <a:t>_549314</a:t>
          </a:r>
        </a:p>
        <a:p>
          <a:pPr marL="228600" lvl="1" indent="-228600" algn="l" defTabSz="933450">
            <a:lnSpc>
              <a:spcPct val="90000"/>
            </a:lnSpc>
            <a:spcBef>
              <a:spcPct val="0"/>
            </a:spcBef>
            <a:spcAft>
              <a:spcPct val="15000"/>
            </a:spcAft>
            <a:buChar char="•"/>
          </a:pPr>
          <a:r>
            <a:rPr lang="en-US" sz="2100" kern="1200"/>
            <a:t>STYLE264_</a:t>
          </a:r>
          <a:r>
            <a:rPr lang="en-US" sz="2100" kern="1200">
              <a:solidFill>
                <a:srgbClr val="FF0000"/>
              </a:solidFill>
            </a:rPr>
            <a:t>RED</a:t>
          </a:r>
          <a:r>
            <a:rPr lang="en-US" sz="2100" kern="1200"/>
            <a:t>_------</a:t>
          </a:r>
        </a:p>
        <a:p>
          <a:pPr marL="228600" lvl="1" indent="-228600" algn="l" defTabSz="933450">
            <a:lnSpc>
              <a:spcPct val="90000"/>
            </a:lnSpc>
            <a:spcBef>
              <a:spcPct val="0"/>
            </a:spcBef>
            <a:spcAft>
              <a:spcPct val="15000"/>
            </a:spcAft>
            <a:buChar char="•"/>
          </a:pPr>
          <a:r>
            <a:rPr lang="en-US" sz="2100" kern="1200"/>
            <a:t>STYLE276_BLACK_549333</a:t>
          </a:r>
        </a:p>
        <a:p>
          <a:pPr marL="228600" lvl="1" indent="-228600" algn="l" defTabSz="933450">
            <a:lnSpc>
              <a:spcPct val="90000"/>
            </a:lnSpc>
            <a:spcBef>
              <a:spcPct val="0"/>
            </a:spcBef>
            <a:spcAft>
              <a:spcPct val="15000"/>
            </a:spcAft>
            <a:buChar char="•"/>
          </a:pPr>
          <a:r>
            <a:rPr lang="en-US" sz="2100" kern="1200"/>
            <a:t>STYLE359_</a:t>
          </a:r>
          <a:r>
            <a:rPr lang="en-US" sz="2100" kern="1200">
              <a:solidFill>
                <a:schemeClr val="accent5"/>
              </a:solidFill>
            </a:rPr>
            <a:t>BLUE</a:t>
          </a:r>
          <a:r>
            <a:rPr lang="en-US" sz="2100" kern="1200"/>
            <a:t>_------</a:t>
          </a:r>
        </a:p>
      </dsp:txBody>
      <dsp:txXfrm rot="-5400000">
        <a:off x="2452421" y="3214064"/>
        <a:ext cx="4254300" cy="1951273"/>
      </dsp:txXfrm>
    </dsp:sp>
    <dsp:sp modelId="{3B4C2AED-45D0-4CE4-A838-472399AB516A}">
      <dsp:nvSpPr>
        <dsp:cNvPr id="0" name=""/>
        <dsp:cNvSpPr/>
      </dsp:nvSpPr>
      <dsp:spPr>
        <a:xfrm>
          <a:off x="0" y="2838206"/>
          <a:ext cx="2452420" cy="2702989"/>
        </a:xfrm>
        <a:prstGeom prst="roundRect">
          <a:avLst/>
        </a:prstGeom>
        <a:solidFill>
          <a:schemeClr val="accent5">
            <a:shade val="80000"/>
            <a:hueOff val="486587"/>
            <a:satOff val="1539"/>
            <a:lumOff val="2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b="1" u="sng" kern="1200"/>
            <a:t>Don't Produce</a:t>
          </a:r>
          <a:endParaRPr lang="en-US" sz="3800" kern="1200"/>
        </a:p>
      </dsp:txBody>
      <dsp:txXfrm>
        <a:off x="119717" y="2957923"/>
        <a:ext cx="2212986" cy="24635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E17F07-AFE5-46B7-9C8C-EC5ABADE5D3C}">
      <dsp:nvSpPr>
        <dsp:cNvPr id="0" name=""/>
        <dsp:cNvSpPr/>
      </dsp:nvSpPr>
      <dsp:spPr>
        <a:xfrm rot="5400000">
          <a:off x="3551154" y="-828367"/>
          <a:ext cx="2162391" cy="4359859"/>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STYLE031_BLACK_407Q88</a:t>
          </a:r>
        </a:p>
        <a:p>
          <a:pPr marL="114300" lvl="1" indent="-114300" algn="l" defTabSz="666750">
            <a:lnSpc>
              <a:spcPct val="90000"/>
            </a:lnSpc>
            <a:spcBef>
              <a:spcPct val="0"/>
            </a:spcBef>
            <a:spcAft>
              <a:spcPct val="15000"/>
            </a:spcAft>
            <a:buChar char="•"/>
          </a:pPr>
          <a:r>
            <a:rPr lang="en-US" sz="1500" kern="1200"/>
            <a:t>STYLE082_</a:t>
          </a:r>
          <a:r>
            <a:rPr lang="en-US" sz="1500" b="0" kern="1200">
              <a:solidFill>
                <a:schemeClr val="bg1"/>
              </a:solidFill>
            </a:rPr>
            <a:t>WHITE</a:t>
          </a:r>
          <a:r>
            <a:rPr lang="en-US" sz="1500" kern="1200"/>
            <a:t>_------</a:t>
          </a:r>
        </a:p>
        <a:p>
          <a:pPr marL="114300" lvl="1" indent="-114300" algn="l" defTabSz="666750" rtl="0">
            <a:lnSpc>
              <a:spcPct val="90000"/>
            </a:lnSpc>
            <a:spcBef>
              <a:spcPct val="0"/>
            </a:spcBef>
            <a:spcAft>
              <a:spcPct val="15000"/>
            </a:spcAft>
            <a:buChar char="•"/>
          </a:pPr>
          <a:r>
            <a:rPr lang="en-US" sz="1500" kern="1200"/>
            <a:t>STYLE087_</a:t>
          </a:r>
          <a:r>
            <a:rPr lang="en-US" sz="1500" kern="1200">
              <a:solidFill>
                <a:schemeClr val="bg2">
                  <a:lumMod val="50000"/>
                </a:schemeClr>
              </a:solidFill>
            </a:rPr>
            <a:t>GREY</a:t>
          </a:r>
          <a:r>
            <a:rPr lang="en-US" sz="1500" kern="1200"/>
            <a:t>_------</a:t>
          </a:r>
          <a:r>
            <a:rPr lang="en-US" sz="1500" kern="1200">
              <a:latin typeface="Avenir Next LT Pro"/>
            </a:rPr>
            <a:t> </a:t>
          </a:r>
          <a:endParaRPr lang="en-US" sz="1500" kern="1200"/>
        </a:p>
        <a:p>
          <a:pPr marL="114300" lvl="1" indent="-114300" algn="l" defTabSz="666750">
            <a:lnSpc>
              <a:spcPct val="90000"/>
            </a:lnSpc>
            <a:spcBef>
              <a:spcPct val="0"/>
            </a:spcBef>
            <a:spcAft>
              <a:spcPct val="15000"/>
            </a:spcAft>
            <a:buChar char="•"/>
          </a:pPr>
          <a:r>
            <a:rPr lang="en-US" sz="1500" kern="1200"/>
            <a:t>STYLE104_</a:t>
          </a:r>
          <a:r>
            <a:rPr lang="en-US" sz="1500" kern="1200">
              <a:solidFill>
                <a:schemeClr val="accent5"/>
              </a:solidFill>
            </a:rPr>
            <a:t>BLUE</a:t>
          </a:r>
          <a:r>
            <a:rPr lang="en-US" sz="1500" kern="1200"/>
            <a:t>_Y06085</a:t>
          </a:r>
        </a:p>
        <a:p>
          <a:pPr marL="114300" lvl="1" indent="-114300" algn="l" defTabSz="666750">
            <a:lnSpc>
              <a:spcPct val="90000"/>
            </a:lnSpc>
            <a:spcBef>
              <a:spcPct val="0"/>
            </a:spcBef>
            <a:spcAft>
              <a:spcPct val="15000"/>
            </a:spcAft>
            <a:buChar char="•"/>
          </a:pPr>
          <a:r>
            <a:rPr lang="en-US" sz="1500" kern="1200"/>
            <a:t>STYLE105_</a:t>
          </a:r>
          <a:r>
            <a:rPr lang="en-US" sz="1500" kern="1200">
              <a:solidFill>
                <a:schemeClr val="accent3"/>
              </a:solidFill>
            </a:rPr>
            <a:t>PURPLE</a:t>
          </a:r>
          <a:r>
            <a:rPr lang="en-US" sz="1500" kern="1200"/>
            <a:t>_Y06145</a:t>
          </a:r>
        </a:p>
        <a:p>
          <a:pPr marL="114300" lvl="1" indent="-114300" algn="l" defTabSz="666750">
            <a:lnSpc>
              <a:spcPct val="90000"/>
            </a:lnSpc>
            <a:spcBef>
              <a:spcPct val="0"/>
            </a:spcBef>
            <a:spcAft>
              <a:spcPct val="15000"/>
            </a:spcAft>
            <a:buChar char="•"/>
          </a:pPr>
          <a:r>
            <a:rPr lang="en-US" sz="1500" kern="1200"/>
            <a:t>STYLE189_BLACK_------</a:t>
          </a:r>
        </a:p>
        <a:p>
          <a:pPr marL="114300" lvl="1" indent="-114300" algn="l" defTabSz="666750">
            <a:lnSpc>
              <a:spcPct val="90000"/>
            </a:lnSpc>
            <a:spcBef>
              <a:spcPct val="0"/>
            </a:spcBef>
            <a:spcAft>
              <a:spcPct val="15000"/>
            </a:spcAft>
            <a:buChar char="•"/>
          </a:pPr>
          <a:r>
            <a:rPr lang="en-US" sz="1500" kern="1200"/>
            <a:t>STYLE111_</a:t>
          </a:r>
          <a:r>
            <a:rPr lang="en-US" sz="1500" kern="1200">
              <a:solidFill>
                <a:srgbClr val="FF0000"/>
              </a:solidFill>
            </a:rPr>
            <a:t>RED</a:t>
          </a:r>
          <a:r>
            <a:rPr lang="en-US" sz="1500" kern="1200"/>
            <a:t>_Y06145</a:t>
          </a:r>
        </a:p>
      </dsp:txBody>
      <dsp:txXfrm rot="-5400000">
        <a:off x="2452421" y="375925"/>
        <a:ext cx="4254300" cy="1951273"/>
      </dsp:txXfrm>
    </dsp:sp>
    <dsp:sp modelId="{001B61A0-55E6-4DBC-82BD-D8AA0751B15A}">
      <dsp:nvSpPr>
        <dsp:cNvPr id="0" name=""/>
        <dsp:cNvSpPr/>
      </dsp:nvSpPr>
      <dsp:spPr>
        <a:xfrm>
          <a:off x="0" y="67"/>
          <a:ext cx="2452420" cy="2702989"/>
        </a:xfrm>
        <a:prstGeom prst="roundRect">
          <a:avLst/>
        </a:prstGeom>
        <a:solidFill>
          <a:schemeClr val="accent5">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rtl="0">
            <a:lnSpc>
              <a:spcPct val="90000"/>
            </a:lnSpc>
            <a:spcBef>
              <a:spcPct val="0"/>
            </a:spcBef>
            <a:spcAft>
              <a:spcPct val="35000"/>
            </a:spcAft>
            <a:buNone/>
          </a:pPr>
          <a:r>
            <a:rPr lang="en-US" sz="3800" b="1" u="sng" kern="1200"/>
            <a:t>Produce</a:t>
          </a:r>
          <a:endParaRPr lang="en-US" sz="3800" kern="1200"/>
        </a:p>
      </dsp:txBody>
      <dsp:txXfrm>
        <a:off x="119717" y="119784"/>
        <a:ext cx="2212986" cy="2463555"/>
      </dsp:txXfrm>
    </dsp:sp>
    <dsp:sp modelId="{15ADCDC8-7BAC-4CE0-BAD2-A39C1DE45851}">
      <dsp:nvSpPr>
        <dsp:cNvPr id="0" name=""/>
        <dsp:cNvSpPr/>
      </dsp:nvSpPr>
      <dsp:spPr>
        <a:xfrm rot="5400000">
          <a:off x="3551154" y="2009771"/>
          <a:ext cx="2162391" cy="4359859"/>
        </a:xfrm>
        <a:prstGeom prst="round2Same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rtl="0">
            <a:lnSpc>
              <a:spcPct val="90000"/>
            </a:lnSpc>
            <a:spcBef>
              <a:spcPct val="0"/>
            </a:spcBef>
            <a:spcAft>
              <a:spcPct val="15000"/>
            </a:spcAft>
            <a:buChar char="•"/>
          </a:pPr>
          <a:r>
            <a:rPr lang="en-US" sz="1500" kern="1200"/>
            <a:t>STYLE116_BLACK_549314</a:t>
          </a:r>
          <a:r>
            <a:rPr lang="en-US" sz="1500" kern="1200">
              <a:latin typeface="Avenir Next LT Pro"/>
            </a:rPr>
            <a:t> </a:t>
          </a:r>
          <a:endParaRPr lang="en-US" sz="1500" kern="1200"/>
        </a:p>
        <a:p>
          <a:pPr marL="114300" lvl="1" indent="-114300" algn="l" defTabSz="666750">
            <a:lnSpc>
              <a:spcPct val="90000"/>
            </a:lnSpc>
            <a:spcBef>
              <a:spcPct val="0"/>
            </a:spcBef>
            <a:spcAft>
              <a:spcPct val="15000"/>
            </a:spcAft>
            <a:buChar char="•"/>
          </a:pPr>
          <a:r>
            <a:rPr lang="en-US" sz="1500" kern="1200"/>
            <a:t>STYLE207_</a:t>
          </a:r>
          <a:r>
            <a:rPr lang="en-US" sz="1500" kern="1200">
              <a:solidFill>
                <a:schemeClr val="accent5"/>
              </a:solidFill>
            </a:rPr>
            <a:t>BLUE</a:t>
          </a:r>
          <a:r>
            <a:rPr lang="en-US" sz="1500" kern="1200"/>
            <a:t>_407D55</a:t>
          </a:r>
        </a:p>
        <a:p>
          <a:pPr marL="114300" lvl="1" indent="-114300" algn="l" defTabSz="666750">
            <a:lnSpc>
              <a:spcPct val="90000"/>
            </a:lnSpc>
            <a:spcBef>
              <a:spcPct val="0"/>
            </a:spcBef>
            <a:spcAft>
              <a:spcPct val="15000"/>
            </a:spcAft>
            <a:buChar char="•"/>
          </a:pPr>
          <a:r>
            <a:rPr lang="en-US" sz="1500" kern="1200"/>
            <a:t>STYLE357_</a:t>
          </a:r>
          <a:r>
            <a:rPr lang="en-US" sz="1500" kern="1200">
              <a:solidFill>
                <a:schemeClr val="bg2">
                  <a:lumMod val="50000"/>
                </a:schemeClr>
              </a:solidFill>
            </a:rPr>
            <a:t>GREY</a:t>
          </a:r>
          <a:r>
            <a:rPr lang="en-US" sz="1500" kern="1200"/>
            <a:t>_------</a:t>
          </a:r>
        </a:p>
      </dsp:txBody>
      <dsp:txXfrm rot="-5400000">
        <a:off x="2452421" y="3214064"/>
        <a:ext cx="4254300" cy="1951273"/>
      </dsp:txXfrm>
    </dsp:sp>
    <dsp:sp modelId="{9883E7B5-9EC6-41D8-B5EB-C356D7BEAA52}">
      <dsp:nvSpPr>
        <dsp:cNvPr id="0" name=""/>
        <dsp:cNvSpPr/>
      </dsp:nvSpPr>
      <dsp:spPr>
        <a:xfrm>
          <a:off x="0" y="2838206"/>
          <a:ext cx="2452420" cy="2702989"/>
        </a:xfrm>
        <a:prstGeom prst="roundRect">
          <a:avLst/>
        </a:prstGeom>
        <a:solidFill>
          <a:schemeClr val="accent5">
            <a:shade val="80000"/>
            <a:hueOff val="486587"/>
            <a:satOff val="1539"/>
            <a:lumOff val="2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72390" rIns="144780" bIns="72390" numCol="1" spcCol="1270" anchor="ctr" anchorCtr="0">
          <a:noAutofit/>
        </a:bodyPr>
        <a:lstStyle/>
        <a:p>
          <a:pPr marL="0" lvl="0" indent="0" algn="ctr" defTabSz="1689100">
            <a:lnSpc>
              <a:spcPct val="90000"/>
            </a:lnSpc>
            <a:spcBef>
              <a:spcPct val="0"/>
            </a:spcBef>
            <a:spcAft>
              <a:spcPct val="35000"/>
            </a:spcAft>
            <a:buNone/>
          </a:pPr>
          <a:r>
            <a:rPr lang="en-US" sz="3800" b="1" u="sng" kern="1200"/>
            <a:t>Don’t Produce</a:t>
          </a:r>
          <a:endParaRPr lang="en-US" sz="3800" kern="1200"/>
        </a:p>
      </dsp:txBody>
      <dsp:txXfrm>
        <a:off x="119717" y="2957923"/>
        <a:ext cx="2212986" cy="24635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FCB32-8961-4778-831E-DCE7FE469186}">
      <dsp:nvSpPr>
        <dsp:cNvPr id="0" name=""/>
        <dsp:cNvSpPr/>
      </dsp:nvSpPr>
      <dsp:spPr>
        <a:xfrm>
          <a:off x="0" y="0"/>
          <a:ext cx="8930487" cy="13754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Historical Data vs New Products​</a:t>
          </a:r>
        </a:p>
      </dsp:txBody>
      <dsp:txXfrm>
        <a:off x="40287" y="40287"/>
        <a:ext cx="7446232" cy="1294909"/>
      </dsp:txXfrm>
    </dsp:sp>
    <dsp:sp modelId="{0EA963AC-E9C8-4FCB-B424-75244CD49F1A}">
      <dsp:nvSpPr>
        <dsp:cNvPr id="0" name=""/>
        <dsp:cNvSpPr/>
      </dsp:nvSpPr>
      <dsp:spPr>
        <a:xfrm>
          <a:off x="787984" y="1604731"/>
          <a:ext cx="8930487" cy="1375483"/>
        </a:xfrm>
        <a:prstGeom prst="roundRect">
          <a:avLst>
            <a:gd name="adj" fmla="val 10000"/>
          </a:avLst>
        </a:prstGeom>
        <a:solidFill>
          <a:schemeClr val="accent5">
            <a:hueOff val="-746816"/>
            <a:satOff val="337"/>
            <a:lumOff val="-3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3 Models: ARIMA, Seasonal Naïve, LSTM ​</a:t>
          </a:r>
        </a:p>
      </dsp:txBody>
      <dsp:txXfrm>
        <a:off x="828271" y="1645018"/>
        <a:ext cx="7167864" cy="1294909"/>
      </dsp:txXfrm>
    </dsp:sp>
    <dsp:sp modelId="{47024652-B8DF-43A1-84E6-610F3BD508AC}">
      <dsp:nvSpPr>
        <dsp:cNvPr id="0" name=""/>
        <dsp:cNvSpPr/>
      </dsp:nvSpPr>
      <dsp:spPr>
        <a:xfrm>
          <a:off x="1575968" y="3209462"/>
          <a:ext cx="8930487" cy="1375483"/>
        </a:xfrm>
        <a:prstGeom prst="roundRect">
          <a:avLst>
            <a:gd name="adj" fmla="val 10000"/>
          </a:avLst>
        </a:prstGeom>
        <a:solidFill>
          <a:schemeClr val="accent5">
            <a:hueOff val="-1493633"/>
            <a:satOff val="674"/>
            <a:lumOff val="-70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a:t>Best Model: LSTM</a:t>
          </a:r>
          <a:endParaRPr lang="en-US" sz="3200" kern="1200"/>
        </a:p>
      </dsp:txBody>
      <dsp:txXfrm>
        <a:off x="1616255" y="3249749"/>
        <a:ext cx="7167864" cy="1294909"/>
      </dsp:txXfrm>
    </dsp:sp>
    <dsp:sp modelId="{00C117C1-D6C7-4BE8-B484-E170B9D56102}">
      <dsp:nvSpPr>
        <dsp:cNvPr id="0" name=""/>
        <dsp:cNvSpPr/>
      </dsp:nvSpPr>
      <dsp:spPr>
        <a:xfrm>
          <a:off x="8036423" y="1043075"/>
          <a:ext cx="894064" cy="894064"/>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37587" y="1043075"/>
        <a:ext cx="491736" cy="672783"/>
      </dsp:txXfrm>
    </dsp:sp>
    <dsp:sp modelId="{DE1FF870-9B07-47E1-A2BD-C91F4CD36A45}">
      <dsp:nvSpPr>
        <dsp:cNvPr id="0" name=""/>
        <dsp:cNvSpPr/>
      </dsp:nvSpPr>
      <dsp:spPr>
        <a:xfrm>
          <a:off x="8824407" y="2638636"/>
          <a:ext cx="894064" cy="894064"/>
        </a:xfrm>
        <a:prstGeom prst="downArrow">
          <a:avLst>
            <a:gd name="adj1" fmla="val 55000"/>
            <a:gd name="adj2" fmla="val 45000"/>
          </a:avLst>
        </a:prstGeom>
        <a:solidFill>
          <a:schemeClr val="accent5">
            <a:tint val="40000"/>
            <a:alpha val="90000"/>
            <a:hueOff val="-1487080"/>
            <a:satOff val="-15585"/>
            <a:lumOff val="-1416"/>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25571" y="2638636"/>
        <a:ext cx="491736" cy="672783"/>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E3004-8FAA-4B80-9E4B-A46A77BEB813}" type="datetimeFigureOut">
              <a:rPr lang="en-US"/>
              <a:t>2/21/20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C4E56-E060-44B9-A5B0-478196C9E1D2}" type="slidenum">
              <a:rPr lang="en-US"/>
              <a:t>‹#›</a:t>
            </a:fld>
            <a:endParaRPr lang="en-US"/>
          </a:p>
        </p:txBody>
      </p:sp>
    </p:spTree>
    <p:extLst>
      <p:ext uri="{BB962C8B-B14F-4D97-AF65-F5344CB8AC3E}">
        <p14:creationId xmlns:p14="http://schemas.microsoft.com/office/powerpoint/2010/main" val="1514994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Presentation </a:t>
            </a:r>
          </a:p>
          <a:p>
            <a:r>
              <a:rPr lang="en-US"/>
              <a:t>• Effective communication </a:t>
            </a:r>
          </a:p>
          <a:p>
            <a:r>
              <a:rPr lang="en-US"/>
              <a:t>• Ability to tell story throughout presentation that is relevant to the data and problem </a:t>
            </a:r>
          </a:p>
          <a:p>
            <a:r>
              <a:rPr lang="en-US"/>
              <a:t>• Relevant visual aids </a:t>
            </a:r>
          </a:p>
          <a:p>
            <a:r>
              <a:rPr lang="en-US"/>
              <a:t>• Balanced participation of all team members </a:t>
            </a:r>
          </a:p>
        </p:txBody>
      </p:sp>
      <p:sp>
        <p:nvSpPr>
          <p:cNvPr id="4" name="Slide Number Placeholder 3"/>
          <p:cNvSpPr>
            <a:spLocks noGrp="1"/>
          </p:cNvSpPr>
          <p:nvPr>
            <p:ph type="sldNum" sz="quarter" idx="5"/>
          </p:nvPr>
        </p:nvSpPr>
        <p:spPr/>
        <p:txBody>
          <a:bodyPr/>
          <a:lstStyle/>
          <a:p>
            <a:fld id="{9E5C4E56-E060-44B9-A5B0-478196C9E1D2}" type="slidenum">
              <a:rPr lang="en-US"/>
              <a:t>1</a:t>
            </a:fld>
            <a:endParaRPr lang="en-US"/>
          </a:p>
        </p:txBody>
      </p:sp>
    </p:spTree>
    <p:extLst>
      <p:ext uri="{BB962C8B-B14F-4D97-AF65-F5344CB8AC3E}">
        <p14:creationId xmlns:p14="http://schemas.microsoft.com/office/powerpoint/2010/main" val="728128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lets talk about our models</a:t>
            </a:r>
          </a:p>
        </p:txBody>
      </p:sp>
      <p:sp>
        <p:nvSpPr>
          <p:cNvPr id="4" name="Slide Number Placeholder 3"/>
          <p:cNvSpPr>
            <a:spLocks noGrp="1"/>
          </p:cNvSpPr>
          <p:nvPr>
            <p:ph type="sldNum" sz="quarter" idx="5"/>
          </p:nvPr>
        </p:nvSpPr>
        <p:spPr/>
        <p:txBody>
          <a:bodyPr/>
          <a:lstStyle/>
          <a:p>
            <a:fld id="{9E5C4E56-E060-44B9-A5B0-478196C9E1D2}" type="slidenum">
              <a:rPr lang="en-US"/>
              <a:t>11</a:t>
            </a:fld>
            <a:endParaRPr lang="en-US"/>
          </a:p>
        </p:txBody>
      </p:sp>
    </p:spTree>
    <p:extLst>
      <p:ext uri="{BB962C8B-B14F-4D97-AF65-F5344CB8AC3E}">
        <p14:creationId xmlns:p14="http://schemas.microsoft.com/office/powerpoint/2010/main" val="154229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out by partitioning our data into train and test set. we used the first 39weeks for training and the remaining 13weeks for testing.</a:t>
            </a:r>
          </a:p>
          <a:p>
            <a:r>
              <a:rPr lang="en-US" dirty="0"/>
              <a:t>We addressed the missing value using linear interpolation techniques… what is that?</a:t>
            </a:r>
          </a:p>
          <a:p>
            <a:r>
              <a:rPr lang="en-US" dirty="0"/>
              <a:t>In order to improve the stationarity of the data we did differencing. </a:t>
            </a:r>
          </a:p>
          <a:p>
            <a:r>
              <a:rPr lang="en-US" dirty="0"/>
              <a:t>For the purpose of analysis We standardized the demand between -1 and 1 to avoid any scaling issues.</a:t>
            </a:r>
          </a:p>
          <a:p>
            <a:endParaRPr lang="en-US" dirty="0"/>
          </a:p>
          <a:p>
            <a:r>
              <a:rPr lang="en-US" dirty="0"/>
              <a:t>We used </a:t>
            </a:r>
            <a:r>
              <a:rPr lang="en-US" dirty="0" err="1"/>
              <a:t>lstm</a:t>
            </a:r>
            <a:r>
              <a:rPr lang="en-US" dirty="0"/>
              <a:t> </a:t>
            </a:r>
            <a:r>
              <a:rPr lang="en-US" dirty="0" err="1"/>
              <a:t>arima</a:t>
            </a:r>
            <a:endParaRPr lang="en-US" dirty="0"/>
          </a:p>
        </p:txBody>
      </p:sp>
      <p:sp>
        <p:nvSpPr>
          <p:cNvPr id="4" name="Slide Number Placeholder 3"/>
          <p:cNvSpPr>
            <a:spLocks noGrp="1"/>
          </p:cNvSpPr>
          <p:nvPr>
            <p:ph type="sldNum" sz="quarter" idx="5"/>
          </p:nvPr>
        </p:nvSpPr>
        <p:spPr/>
        <p:txBody>
          <a:bodyPr/>
          <a:lstStyle/>
          <a:p>
            <a:fld id="{9E5C4E56-E060-44B9-A5B0-478196C9E1D2}" type="slidenum">
              <a:rPr lang="en-US" smtClean="0"/>
              <a:t>12</a:t>
            </a:fld>
            <a:endParaRPr lang="en-US"/>
          </a:p>
        </p:txBody>
      </p:sp>
    </p:spTree>
    <p:extLst>
      <p:ext uri="{BB962C8B-B14F-4D97-AF65-F5344CB8AC3E}">
        <p14:creationId xmlns:p14="http://schemas.microsoft.com/office/powerpoint/2010/main" val="291110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Say seasonal first, then Arima then </a:t>
            </a:r>
            <a:r>
              <a:rPr lang="en-US" dirty="0" err="1"/>
              <a:t>lstm</a:t>
            </a:r>
            <a:r>
              <a:rPr lang="en-US" dirty="0"/>
              <a:t>. </a:t>
            </a:r>
          </a:p>
          <a:p>
            <a:r>
              <a:rPr lang="en-US" dirty="0"/>
              <a:t>We explored three models… </a:t>
            </a:r>
            <a:r>
              <a:rPr lang="en-US" dirty="0" err="1"/>
              <a:t>Arrima</a:t>
            </a:r>
            <a:r>
              <a:rPr lang="en-US" dirty="0"/>
              <a:t>, seasonal naïve and </a:t>
            </a:r>
            <a:r>
              <a:rPr lang="en-US" dirty="0" err="1"/>
              <a:t>Lstm</a:t>
            </a:r>
            <a:r>
              <a:rPr lang="en-US" dirty="0"/>
              <a:t>. Lets talk about our models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sure some of you are familiar with Arima. And if not, it stands for  Autoregressive moving average. It is the most common in time series.</a:t>
            </a:r>
          </a:p>
          <a:p>
            <a:r>
              <a:rPr lang="en-US" b="1" dirty="0"/>
              <a:t>Seasonal naïve is our most basic model. It takes the previous seasons  demand and forecast for next season corresponding to the </a:t>
            </a:r>
            <a:r>
              <a:rPr lang="en-US" b="1" dirty="0" err="1"/>
              <a:t>pervisous</a:t>
            </a:r>
            <a:r>
              <a:rPr lang="en-US" b="1" dirty="0"/>
              <a:t> season </a:t>
            </a:r>
          </a:p>
          <a:p>
            <a:r>
              <a:rPr lang="en-US" b="1" dirty="0"/>
              <a:t>Lastly we used </a:t>
            </a:r>
            <a:r>
              <a:rPr lang="en-US" b="1" dirty="0" err="1"/>
              <a:t>lstm</a:t>
            </a:r>
            <a:r>
              <a:rPr lang="en-US" b="1" dirty="0"/>
              <a:t>, </a:t>
            </a:r>
            <a:r>
              <a:rPr lang="en-US" b="0" dirty="0"/>
              <a:t> </a:t>
            </a:r>
          </a:p>
          <a:p>
            <a:r>
              <a:rPr lang="en-US" b="0" dirty="0"/>
              <a:t>Since a lot of people aren’t familiar with this models. Ill explain further.</a:t>
            </a:r>
          </a:p>
        </p:txBody>
      </p:sp>
      <p:sp>
        <p:nvSpPr>
          <p:cNvPr id="4" name="Slide Number Placeholder 3"/>
          <p:cNvSpPr>
            <a:spLocks noGrp="1"/>
          </p:cNvSpPr>
          <p:nvPr>
            <p:ph type="sldNum" sz="quarter" idx="5"/>
          </p:nvPr>
        </p:nvSpPr>
        <p:spPr/>
        <p:txBody>
          <a:bodyPr/>
          <a:lstStyle/>
          <a:p>
            <a:fld id="{9E5C4E56-E060-44B9-A5B0-478196C9E1D2}" type="slidenum">
              <a:rPr lang="en-US"/>
              <a:t>13</a:t>
            </a:fld>
            <a:endParaRPr lang="en-US"/>
          </a:p>
        </p:txBody>
      </p:sp>
    </p:spTree>
    <p:extLst>
      <p:ext uri="{BB962C8B-B14F-4D97-AF65-F5344CB8AC3E}">
        <p14:creationId xmlns:p14="http://schemas.microsoft.com/office/powerpoint/2010/main" val="3334830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Lstm</a:t>
            </a:r>
            <a:r>
              <a:rPr lang="en-US" dirty="0"/>
              <a:t> stands for long short term </a:t>
            </a:r>
            <a:r>
              <a:rPr lang="en-US" dirty="0" err="1"/>
              <a:t>mermory</a:t>
            </a:r>
            <a:r>
              <a:rPr lang="en-US" dirty="0"/>
              <a:t>. It is a deep learning model. It’s a type of Recurrent Neural Network  that  has the ability to </a:t>
            </a:r>
            <a:r>
              <a:rPr lang="en-US" dirty="0" err="1"/>
              <a:t>remembertr</a:t>
            </a:r>
            <a:r>
              <a:rPr lang="en-US" dirty="0"/>
              <a:t> the past and can predict the future better. It is expected to do better than </a:t>
            </a:r>
            <a:r>
              <a:rPr lang="en-US" dirty="0" err="1"/>
              <a:t>Arrima</a:t>
            </a:r>
            <a:r>
              <a:rPr lang="en-US" dirty="0"/>
              <a:t>.</a:t>
            </a:r>
          </a:p>
          <a:p>
            <a:endParaRPr lang="en-US" dirty="0"/>
          </a:p>
          <a:p>
            <a:r>
              <a:rPr lang="en-US" dirty="0"/>
              <a:t>The architecture tries to loop the past to remember sequential </a:t>
            </a:r>
            <a:r>
              <a:rPr lang="en-US" dirty="0" err="1"/>
              <a:t>datya</a:t>
            </a:r>
            <a:r>
              <a:rPr lang="en-US" dirty="0"/>
              <a:t>.  </a:t>
            </a:r>
            <a:r>
              <a:rPr lang="en-US" dirty="0" err="1"/>
              <a:t>reme</a:t>
            </a:r>
            <a:endParaRPr lang="en-US" dirty="0"/>
          </a:p>
          <a:p>
            <a:r>
              <a:rPr lang="en-US" dirty="0"/>
              <a:t>Expected to </a:t>
            </a:r>
            <a:r>
              <a:rPr lang="en-US" dirty="0" err="1"/>
              <a:t>odo</a:t>
            </a:r>
            <a:r>
              <a:rPr lang="en-US" dirty="0"/>
              <a:t> better than Arima </a:t>
            </a:r>
          </a:p>
        </p:txBody>
      </p:sp>
      <p:sp>
        <p:nvSpPr>
          <p:cNvPr id="4" name="Slide Number Placeholder 3"/>
          <p:cNvSpPr>
            <a:spLocks noGrp="1"/>
          </p:cNvSpPr>
          <p:nvPr>
            <p:ph type="sldNum" sz="quarter" idx="5"/>
          </p:nvPr>
        </p:nvSpPr>
        <p:spPr/>
        <p:txBody>
          <a:bodyPr/>
          <a:lstStyle/>
          <a:p>
            <a:fld id="{9E5C4E56-E060-44B9-A5B0-478196C9E1D2}" type="slidenum">
              <a:rPr lang="en-US" smtClean="0"/>
              <a:t>14</a:t>
            </a:fld>
            <a:endParaRPr lang="en-US"/>
          </a:p>
        </p:txBody>
      </p:sp>
    </p:spTree>
    <p:extLst>
      <p:ext uri="{BB962C8B-B14F-4D97-AF65-F5344CB8AC3E}">
        <p14:creationId xmlns:p14="http://schemas.microsoft.com/office/powerpoint/2010/main" val="2893700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spcBef>
                <a:spcPts val="1000"/>
              </a:spcBef>
              <a:buFont typeface="Arial"/>
              <a:buChar char="•"/>
            </a:pPr>
            <a:r>
              <a:rPr lang="en-US" b="1"/>
              <a:t>Seasonal Naïve Model:</a:t>
            </a:r>
            <a:endParaRPr lang="en-US"/>
          </a:p>
          <a:p>
            <a:pPr marL="400050" lvl="1">
              <a:spcBef>
                <a:spcPts val="500"/>
              </a:spcBef>
            </a:pPr>
            <a:r>
              <a:rPr lang="en-US"/>
              <a:t>Least Performing Model</a:t>
            </a:r>
            <a:endParaRPr lang="en-US">
              <a:cs typeface="Calibri"/>
            </a:endParaRPr>
          </a:p>
          <a:p>
            <a:pPr marL="400050" lvl="1">
              <a:spcBef>
                <a:spcPts val="500"/>
              </a:spcBef>
            </a:pPr>
            <a:r>
              <a:rPr lang="en-US"/>
              <a:t>Was the baseline to improve our other models</a:t>
            </a:r>
            <a:endParaRPr lang="en-US">
              <a:cs typeface="Calibri"/>
            </a:endParaRPr>
          </a:p>
          <a:p>
            <a:pPr marL="285750" indent="-285750">
              <a:spcBef>
                <a:spcPts val="1000"/>
              </a:spcBef>
              <a:buFont typeface="Arial"/>
              <a:buChar char="•"/>
            </a:pPr>
            <a:r>
              <a:rPr lang="en-US" b="1"/>
              <a:t>ARIMA Model:</a:t>
            </a:r>
            <a:endParaRPr lang="en-US"/>
          </a:p>
          <a:p>
            <a:pPr marL="285750">
              <a:spcBef>
                <a:spcPts val="1000"/>
              </a:spcBef>
            </a:pPr>
            <a:r>
              <a:rPr lang="en-US"/>
              <a:t>Average Performing Model</a:t>
            </a:r>
            <a:endParaRPr lang="en-US">
              <a:cs typeface="Calibri"/>
            </a:endParaRPr>
          </a:p>
          <a:p>
            <a:pPr marL="285750">
              <a:spcBef>
                <a:spcPts val="1000"/>
              </a:spcBef>
            </a:pPr>
            <a:r>
              <a:rPr lang="en-US"/>
              <a:t>Average RMSE of 1-2 improved from Seasonal Naïve Model</a:t>
            </a:r>
            <a:endParaRPr lang="en-US">
              <a:cs typeface="Calibri"/>
            </a:endParaRPr>
          </a:p>
          <a:p>
            <a:pPr marL="285750" indent="-285750">
              <a:spcBef>
                <a:spcPts val="1000"/>
              </a:spcBef>
              <a:buFont typeface="Arial"/>
              <a:buChar char="•"/>
            </a:pPr>
            <a:r>
              <a:rPr lang="en-US" b="1"/>
              <a:t>LSTM Model:</a:t>
            </a:r>
            <a:endParaRPr lang="en-US"/>
          </a:p>
          <a:p>
            <a:pPr lvl="1">
              <a:spcBef>
                <a:spcPts val="500"/>
              </a:spcBef>
            </a:pPr>
            <a:r>
              <a:rPr lang="en-US"/>
              <a:t>Best Model</a:t>
            </a:r>
            <a:endParaRPr lang="en-US">
              <a:cs typeface="Calibri"/>
            </a:endParaRPr>
          </a:p>
          <a:p>
            <a:pPr lvl="1">
              <a:spcBef>
                <a:spcPts val="500"/>
              </a:spcBef>
            </a:pPr>
            <a:r>
              <a:rPr lang="en-US"/>
              <a:t>Average RSME of 3.1-4 in test/train set</a:t>
            </a:r>
            <a:endParaRPr lang="en-US">
              <a:cs typeface="Calibri"/>
            </a:endParaRPr>
          </a:p>
          <a:p>
            <a:pPr lvl="1">
              <a:spcBef>
                <a:spcPts val="500"/>
              </a:spcBef>
            </a:pPr>
            <a:r>
              <a:rPr lang="en-US"/>
              <a:t>Improved prediction by more than double (than ARIMA)</a:t>
            </a:r>
          </a:p>
        </p:txBody>
      </p:sp>
      <p:sp>
        <p:nvSpPr>
          <p:cNvPr id="4" name="Slide Number Placeholder 3"/>
          <p:cNvSpPr>
            <a:spLocks noGrp="1"/>
          </p:cNvSpPr>
          <p:nvPr>
            <p:ph type="sldNum" sz="quarter" idx="5"/>
          </p:nvPr>
        </p:nvSpPr>
        <p:spPr/>
        <p:txBody>
          <a:bodyPr/>
          <a:lstStyle/>
          <a:p>
            <a:fld id="{9E5C4E56-E060-44B9-A5B0-478196C9E1D2}" type="slidenum">
              <a:rPr lang="en-US"/>
              <a:t>16</a:t>
            </a:fld>
            <a:endParaRPr lang="en-US"/>
          </a:p>
        </p:txBody>
      </p:sp>
    </p:spTree>
    <p:extLst>
      <p:ext uri="{BB962C8B-B14F-4D97-AF65-F5344CB8AC3E}">
        <p14:creationId xmlns:p14="http://schemas.microsoft.com/office/powerpoint/2010/main" val="3494583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the error has reduced drastically. </a:t>
            </a:r>
          </a:p>
        </p:txBody>
      </p:sp>
      <p:sp>
        <p:nvSpPr>
          <p:cNvPr id="4" name="Slide Number Placeholder 3"/>
          <p:cNvSpPr>
            <a:spLocks noGrp="1"/>
          </p:cNvSpPr>
          <p:nvPr>
            <p:ph type="sldNum" sz="quarter" idx="5"/>
          </p:nvPr>
        </p:nvSpPr>
        <p:spPr/>
        <p:txBody>
          <a:bodyPr/>
          <a:lstStyle/>
          <a:p>
            <a:fld id="{9E5C4E56-E060-44B9-A5B0-478196C9E1D2}" type="slidenum">
              <a:rPr lang="en-US" smtClean="0"/>
              <a:t>18</a:t>
            </a:fld>
            <a:endParaRPr lang="en-US"/>
          </a:p>
        </p:txBody>
      </p:sp>
    </p:spTree>
    <p:extLst>
      <p:ext uri="{BB962C8B-B14F-4D97-AF65-F5344CB8AC3E}">
        <p14:creationId xmlns:p14="http://schemas.microsoft.com/office/powerpoint/2010/main" val="3269295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How early can you tell that a product is going to succeed or fail? </a:t>
            </a:r>
          </a:p>
          <a:p>
            <a:pPr marL="285750" indent="-285750">
              <a:buFont typeface="Arial"/>
              <a:buChar char="•"/>
            </a:pPr>
            <a:r>
              <a:rPr lang="en-US">
                <a:cs typeface="Calibri"/>
              </a:rPr>
              <a:t>Short/medium/long term comparison? Qualitative and </a:t>
            </a:r>
            <a:r>
              <a:rPr lang="en-US" err="1">
                <a:cs typeface="Calibri"/>
              </a:rPr>
              <a:t>quanitive</a:t>
            </a:r>
            <a:r>
              <a:rPr lang="en-US">
                <a:cs typeface="Calibri"/>
              </a:rPr>
              <a:t>?</a:t>
            </a:r>
          </a:p>
          <a:p>
            <a:endParaRPr lang="en-US">
              <a:cs typeface="Calibri"/>
            </a:endParaRPr>
          </a:p>
        </p:txBody>
      </p:sp>
      <p:sp>
        <p:nvSpPr>
          <p:cNvPr id="4" name="Slide Number Placeholder 3"/>
          <p:cNvSpPr>
            <a:spLocks noGrp="1"/>
          </p:cNvSpPr>
          <p:nvPr>
            <p:ph type="sldNum" sz="quarter" idx="5"/>
          </p:nvPr>
        </p:nvSpPr>
        <p:spPr/>
        <p:txBody>
          <a:bodyPr/>
          <a:lstStyle/>
          <a:p>
            <a:fld id="{9E5C4E56-E060-44B9-A5B0-478196C9E1D2}" type="slidenum">
              <a:rPr lang="en-US"/>
              <a:t>20</a:t>
            </a:fld>
            <a:endParaRPr lang="en-US"/>
          </a:p>
        </p:txBody>
      </p:sp>
    </p:spTree>
    <p:extLst>
      <p:ext uri="{BB962C8B-B14F-4D97-AF65-F5344CB8AC3E}">
        <p14:creationId xmlns:p14="http://schemas.microsoft.com/office/powerpoint/2010/main" val="3331241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answer </a:t>
            </a:r>
            <a:r>
              <a:rPr lang="en-US" dirty="0" err="1">
                <a:cs typeface="Calibri"/>
              </a:rPr>
              <a:t>qst</a:t>
            </a:r>
            <a:r>
              <a:rPr lang="en-US" dirty="0">
                <a:cs typeface="Calibri"/>
              </a:rPr>
              <a:t> on success and failure we relied on the accuracy of the model.</a:t>
            </a:r>
          </a:p>
          <a:p>
            <a:r>
              <a:rPr lang="en-US" dirty="0">
                <a:cs typeface="Calibri"/>
              </a:rPr>
              <a:t>The closer the test data performed to the d</a:t>
            </a:r>
          </a:p>
          <a:p>
            <a:r>
              <a:rPr lang="en-US" dirty="0">
                <a:cs typeface="Calibri"/>
              </a:rPr>
              <a:t>The closer the test data s prediction is to our models prediction the better the recommendation.</a:t>
            </a:r>
          </a:p>
          <a:p>
            <a:endParaRPr lang="en-US" dirty="0">
              <a:cs typeface="Calibri"/>
            </a:endParaRPr>
          </a:p>
        </p:txBody>
      </p:sp>
      <p:sp>
        <p:nvSpPr>
          <p:cNvPr id="4" name="Slide Number Placeholder 3"/>
          <p:cNvSpPr>
            <a:spLocks noGrp="1"/>
          </p:cNvSpPr>
          <p:nvPr>
            <p:ph type="sldNum" sz="quarter" idx="5"/>
          </p:nvPr>
        </p:nvSpPr>
        <p:spPr/>
        <p:txBody>
          <a:bodyPr/>
          <a:lstStyle/>
          <a:p>
            <a:fld id="{9E5C4E56-E060-44B9-A5B0-478196C9E1D2}" type="slidenum">
              <a:rPr lang="en-US"/>
              <a:t>21</a:t>
            </a:fld>
            <a:endParaRPr lang="en-US"/>
          </a:p>
        </p:txBody>
      </p:sp>
    </p:spTree>
    <p:extLst>
      <p:ext uri="{BB962C8B-B14F-4D97-AF65-F5344CB8AC3E}">
        <p14:creationId xmlns:p14="http://schemas.microsoft.com/office/powerpoint/2010/main" val="20345848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Produce</a:t>
            </a:r>
          </a:p>
        </p:txBody>
      </p:sp>
      <p:sp>
        <p:nvSpPr>
          <p:cNvPr id="4" name="Slide Number Placeholder 3"/>
          <p:cNvSpPr>
            <a:spLocks noGrp="1"/>
          </p:cNvSpPr>
          <p:nvPr>
            <p:ph type="sldNum" sz="quarter" idx="5"/>
          </p:nvPr>
        </p:nvSpPr>
        <p:spPr/>
        <p:txBody>
          <a:bodyPr/>
          <a:lstStyle/>
          <a:p>
            <a:fld id="{9E5C4E56-E060-44B9-A5B0-478196C9E1D2}" type="slidenum">
              <a:rPr lang="en-US" smtClean="0"/>
              <a:t>22</a:t>
            </a:fld>
            <a:endParaRPr lang="en-US"/>
          </a:p>
        </p:txBody>
      </p:sp>
    </p:spTree>
    <p:extLst>
      <p:ext uri="{BB962C8B-B14F-4D97-AF65-F5344CB8AC3E}">
        <p14:creationId xmlns:p14="http://schemas.microsoft.com/office/powerpoint/2010/main" val="3867174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Produce</a:t>
            </a:r>
          </a:p>
          <a:p>
            <a:r>
              <a:rPr lang="en-US" dirty="0"/>
              <a:t>This indicates there is no </a:t>
            </a:r>
            <a:r>
              <a:rPr lang="en-US" dirty="0" err="1"/>
              <a:t>confidene</a:t>
            </a:r>
            <a:r>
              <a:rPr lang="en-US" dirty="0"/>
              <a:t> in the model to suggest producing or not </a:t>
            </a:r>
            <a:r>
              <a:rPr lang="en-US" dirty="0" err="1"/>
              <a:t>procing</a:t>
            </a:r>
            <a:r>
              <a:rPr lang="en-US" dirty="0"/>
              <a:t> the model </a:t>
            </a:r>
          </a:p>
        </p:txBody>
      </p:sp>
      <p:sp>
        <p:nvSpPr>
          <p:cNvPr id="4" name="Slide Number Placeholder 3"/>
          <p:cNvSpPr>
            <a:spLocks noGrp="1"/>
          </p:cNvSpPr>
          <p:nvPr>
            <p:ph type="sldNum" sz="quarter" idx="5"/>
          </p:nvPr>
        </p:nvSpPr>
        <p:spPr/>
        <p:txBody>
          <a:bodyPr/>
          <a:lstStyle/>
          <a:p>
            <a:fld id="{9E5C4E56-E060-44B9-A5B0-478196C9E1D2}" type="slidenum">
              <a:rPr lang="en-US" smtClean="0"/>
              <a:t>23</a:t>
            </a:fld>
            <a:endParaRPr lang="en-US"/>
          </a:p>
        </p:txBody>
      </p:sp>
    </p:spTree>
    <p:extLst>
      <p:ext uri="{BB962C8B-B14F-4D97-AF65-F5344CB8AC3E}">
        <p14:creationId xmlns:p14="http://schemas.microsoft.com/office/powerpoint/2010/main" val="354634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Dana?</a:t>
            </a:r>
          </a:p>
        </p:txBody>
      </p:sp>
      <p:sp>
        <p:nvSpPr>
          <p:cNvPr id="4" name="Slide Number Placeholder 3"/>
          <p:cNvSpPr>
            <a:spLocks noGrp="1"/>
          </p:cNvSpPr>
          <p:nvPr>
            <p:ph type="sldNum" sz="quarter" idx="5"/>
          </p:nvPr>
        </p:nvSpPr>
        <p:spPr/>
        <p:txBody>
          <a:bodyPr/>
          <a:lstStyle/>
          <a:p>
            <a:fld id="{9E5C4E56-E060-44B9-A5B0-478196C9E1D2}" type="slidenum">
              <a:rPr lang="en-US"/>
              <a:t>2</a:t>
            </a:fld>
            <a:endParaRPr lang="en-US"/>
          </a:p>
        </p:txBody>
      </p:sp>
    </p:spTree>
    <p:extLst>
      <p:ext uri="{BB962C8B-B14F-4D97-AF65-F5344CB8AC3E}">
        <p14:creationId xmlns:p14="http://schemas.microsoft.com/office/powerpoint/2010/main" val="338781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Explain based off of previous slide analysis (compare </a:t>
            </a:r>
            <a:r>
              <a:rPr lang="en-US" err="1"/>
              <a:t>short,medium,long</a:t>
            </a:r>
            <a:r>
              <a:rPr lang="en-US"/>
              <a:t>)</a:t>
            </a:r>
          </a:p>
          <a:p>
            <a:endParaRPr lang="en-US">
              <a:cs typeface="Calibri"/>
            </a:endParaRPr>
          </a:p>
        </p:txBody>
      </p:sp>
      <p:sp>
        <p:nvSpPr>
          <p:cNvPr id="4" name="Slide Number Placeholder 3"/>
          <p:cNvSpPr>
            <a:spLocks noGrp="1"/>
          </p:cNvSpPr>
          <p:nvPr>
            <p:ph type="sldNum" sz="quarter" idx="5"/>
          </p:nvPr>
        </p:nvSpPr>
        <p:spPr/>
        <p:txBody>
          <a:bodyPr/>
          <a:lstStyle/>
          <a:p>
            <a:fld id="{9E5C4E56-E060-44B9-A5B0-478196C9E1D2}" type="slidenum">
              <a:rPr lang="en-US"/>
              <a:t>24</a:t>
            </a:fld>
            <a:endParaRPr lang="en-US"/>
          </a:p>
        </p:txBody>
      </p:sp>
    </p:spTree>
    <p:extLst>
      <p:ext uri="{BB962C8B-B14F-4D97-AF65-F5344CB8AC3E}">
        <p14:creationId xmlns:p14="http://schemas.microsoft.com/office/powerpoint/2010/main" val="45149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Dana</a:t>
            </a:r>
          </a:p>
        </p:txBody>
      </p:sp>
      <p:sp>
        <p:nvSpPr>
          <p:cNvPr id="4" name="Slide Number Placeholder 3"/>
          <p:cNvSpPr>
            <a:spLocks noGrp="1"/>
          </p:cNvSpPr>
          <p:nvPr>
            <p:ph type="sldNum" sz="quarter" idx="5"/>
          </p:nvPr>
        </p:nvSpPr>
        <p:spPr/>
        <p:txBody>
          <a:bodyPr/>
          <a:lstStyle/>
          <a:p>
            <a:fld id="{9E5C4E56-E060-44B9-A5B0-478196C9E1D2}" type="slidenum">
              <a:rPr lang="en-US"/>
              <a:t>29</a:t>
            </a:fld>
            <a:endParaRPr lang="en-US"/>
          </a:p>
        </p:txBody>
      </p:sp>
    </p:spTree>
    <p:extLst>
      <p:ext uri="{BB962C8B-B14F-4D97-AF65-F5344CB8AC3E}">
        <p14:creationId xmlns:p14="http://schemas.microsoft.com/office/powerpoint/2010/main" val="4238202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is make it smooth.</a:t>
            </a:r>
          </a:p>
        </p:txBody>
      </p:sp>
      <p:sp>
        <p:nvSpPr>
          <p:cNvPr id="4" name="Slide Number Placeholder 3"/>
          <p:cNvSpPr>
            <a:spLocks noGrp="1"/>
          </p:cNvSpPr>
          <p:nvPr>
            <p:ph type="sldNum" sz="quarter" idx="5"/>
          </p:nvPr>
        </p:nvSpPr>
        <p:spPr/>
        <p:txBody>
          <a:bodyPr/>
          <a:lstStyle/>
          <a:p>
            <a:fld id="{9E5C4E56-E060-44B9-A5B0-478196C9E1D2}" type="slidenum">
              <a:rPr lang="en-US" smtClean="0"/>
              <a:t>4</a:t>
            </a:fld>
            <a:endParaRPr lang="en-US"/>
          </a:p>
        </p:txBody>
      </p:sp>
    </p:spTree>
    <p:extLst>
      <p:ext uri="{BB962C8B-B14F-4D97-AF65-F5344CB8AC3E}">
        <p14:creationId xmlns:p14="http://schemas.microsoft.com/office/powerpoint/2010/main" val="299198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given two datasets. An historical data and a new product data.</a:t>
            </a:r>
          </a:p>
          <a:p>
            <a:r>
              <a:rPr lang="en-US" dirty="0"/>
              <a:t>Our initial historical data contained 53,000 data points that ranged from January 2017 – October 2019.</a:t>
            </a:r>
          </a:p>
          <a:p>
            <a:r>
              <a:rPr lang="en-US" dirty="0"/>
              <a:t>It contained about 1000 products.</a:t>
            </a:r>
          </a:p>
          <a:p>
            <a:r>
              <a:rPr lang="en-US" dirty="0"/>
              <a:t>We analyzed our initial data using python and tableau for descriptive analysis/ summary.</a:t>
            </a:r>
          </a:p>
          <a:p>
            <a:endParaRPr lang="en-US" dirty="0"/>
          </a:p>
          <a:p>
            <a:endParaRPr lang="en-US" dirty="0"/>
          </a:p>
          <a:p>
            <a:endParaRPr lang="en-US" dirty="0"/>
          </a:p>
          <a:p>
            <a:endParaRPr lang="en-US" dirty="0"/>
          </a:p>
          <a:p>
            <a:endParaRPr lang="en-US" dirty="0"/>
          </a:p>
          <a:p>
            <a:endParaRPr lang="en-US" dirty="0"/>
          </a:p>
          <a:p>
            <a:r>
              <a:rPr lang="en-US" dirty="0"/>
              <a:t>Conducted several exploratory analysis to </a:t>
            </a:r>
            <a:r>
              <a:rPr lang="en-US" dirty="0" err="1"/>
              <a:t>understanf</a:t>
            </a:r>
            <a:r>
              <a:rPr lang="en-US" dirty="0"/>
              <a:t> the different variables like channel, fabrication and so on.</a:t>
            </a:r>
          </a:p>
          <a:p>
            <a:endParaRPr lang="en-US" dirty="0"/>
          </a:p>
          <a:p>
            <a:endParaRPr lang="en-US" dirty="0"/>
          </a:p>
          <a:p>
            <a:endParaRPr lang="en-US" dirty="0"/>
          </a:p>
          <a:p>
            <a:endParaRPr lang="en-US" dirty="0"/>
          </a:p>
          <a:p>
            <a:endParaRPr lang="en-US" dirty="0"/>
          </a:p>
          <a:p>
            <a:r>
              <a:rPr lang="en-US" dirty="0"/>
              <a:t>Don’t read the slides. </a:t>
            </a:r>
          </a:p>
          <a:p>
            <a:r>
              <a:rPr lang="en-US" dirty="0"/>
              <a:t>Analyzed </a:t>
            </a:r>
            <a:r>
              <a:rPr lang="en-US" dirty="0" err="1"/>
              <a:t>intital</a:t>
            </a:r>
            <a:r>
              <a:rPr lang="en-US" dirty="0"/>
              <a:t> data with 53,00 data point that ranged from 2017 - 19</a:t>
            </a:r>
          </a:p>
          <a:p>
            <a:r>
              <a:rPr lang="en-US" dirty="0"/>
              <a:t>Data ranged from 2017 – 2019 October.</a:t>
            </a:r>
          </a:p>
          <a:p>
            <a:r>
              <a:rPr lang="en-US" dirty="0"/>
              <a:t>53000, THAT INCLUDING ABOUT 1000 products </a:t>
            </a:r>
          </a:p>
          <a:p>
            <a:r>
              <a:rPr lang="en-US" dirty="0"/>
              <a:t>We analyzed initial data used python for descriptive analysis/ summary.</a:t>
            </a:r>
          </a:p>
          <a:p>
            <a:r>
              <a:rPr lang="en-US" dirty="0"/>
              <a:t>Conducted exploratory analysis to </a:t>
            </a:r>
            <a:r>
              <a:rPr lang="en-US" dirty="0" err="1"/>
              <a:t>understanfd</a:t>
            </a:r>
            <a:r>
              <a:rPr lang="en-US" dirty="0"/>
              <a:t> the different variables like channel, fabrication and so on.</a:t>
            </a:r>
          </a:p>
          <a:p>
            <a:r>
              <a:rPr lang="en-US" dirty="0" err="1"/>
              <a:t>Enthutiasm</a:t>
            </a:r>
            <a:r>
              <a:rPr lang="en-US" dirty="0"/>
              <a:t> excitement</a:t>
            </a:r>
          </a:p>
        </p:txBody>
      </p:sp>
      <p:sp>
        <p:nvSpPr>
          <p:cNvPr id="4" name="Slide Number Placeholder 3"/>
          <p:cNvSpPr>
            <a:spLocks noGrp="1"/>
          </p:cNvSpPr>
          <p:nvPr>
            <p:ph type="sldNum" sz="quarter" idx="5"/>
          </p:nvPr>
        </p:nvSpPr>
        <p:spPr/>
        <p:txBody>
          <a:bodyPr/>
          <a:lstStyle/>
          <a:p>
            <a:fld id="{9E5C4E56-E060-44B9-A5B0-478196C9E1D2}" type="slidenum">
              <a:rPr lang="en-US" smtClean="0"/>
              <a:t>5</a:t>
            </a:fld>
            <a:endParaRPr lang="en-US"/>
          </a:p>
        </p:txBody>
      </p:sp>
    </p:spTree>
    <p:extLst>
      <p:ext uri="{BB962C8B-B14F-4D97-AF65-F5344CB8AC3E}">
        <p14:creationId xmlns:p14="http://schemas.microsoft.com/office/powerpoint/2010/main" val="3244576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product data was brief, it contained the 20 new product champions plans on launching in march 2020.</a:t>
            </a:r>
          </a:p>
          <a:p>
            <a:r>
              <a:rPr lang="en-US" dirty="0"/>
              <a:t>We also analyzed the new product data using python and tableau.</a:t>
            </a:r>
          </a:p>
          <a:p>
            <a:endParaRPr lang="en-US" dirty="0"/>
          </a:p>
          <a:p>
            <a:endParaRPr lang="en-US" dirty="0"/>
          </a:p>
        </p:txBody>
      </p:sp>
      <p:sp>
        <p:nvSpPr>
          <p:cNvPr id="4" name="Slide Number Placeholder 3"/>
          <p:cNvSpPr>
            <a:spLocks noGrp="1"/>
          </p:cNvSpPr>
          <p:nvPr>
            <p:ph type="sldNum" sz="quarter" idx="5"/>
          </p:nvPr>
        </p:nvSpPr>
        <p:spPr/>
        <p:txBody>
          <a:bodyPr/>
          <a:lstStyle/>
          <a:p>
            <a:fld id="{9E5C4E56-E060-44B9-A5B0-478196C9E1D2}" type="slidenum">
              <a:rPr lang="en-US" smtClean="0"/>
              <a:t>6</a:t>
            </a:fld>
            <a:endParaRPr lang="en-US"/>
          </a:p>
        </p:txBody>
      </p:sp>
    </p:spTree>
    <p:extLst>
      <p:ext uri="{BB962C8B-B14F-4D97-AF65-F5344CB8AC3E}">
        <p14:creationId xmlns:p14="http://schemas.microsoft.com/office/powerpoint/2010/main" val="1444623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During our exploratory analysis we created variety of plots on tableau to give us a good </a:t>
            </a:r>
            <a:r>
              <a:rPr lang="en-US" dirty="0" err="1">
                <a:cs typeface="Calibri"/>
              </a:rPr>
              <a:t>understaning</a:t>
            </a:r>
            <a:r>
              <a:rPr lang="en-US" dirty="0">
                <a:cs typeface="Calibri"/>
              </a:rPr>
              <a:t> of the data. Here are some illustrations. </a:t>
            </a:r>
          </a:p>
          <a:p>
            <a:r>
              <a:rPr lang="en-US" dirty="0">
                <a:cs typeface="Calibri"/>
              </a:rPr>
              <a:t>Fleece and </a:t>
            </a:r>
            <a:r>
              <a:rPr lang="en-US" dirty="0" err="1">
                <a:cs typeface="Calibri"/>
              </a:rPr>
              <a:t>syntetic</a:t>
            </a:r>
            <a:r>
              <a:rPr lang="en-US" dirty="0">
                <a:cs typeface="Calibri"/>
              </a:rPr>
              <a:t> fabrics had the highest demand  across channels as well as color black and grey which makes sense as they are neutral colors.</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a:p>
            <a:r>
              <a:rPr lang="en-US" dirty="0">
                <a:cs typeface="Calibri"/>
              </a:rPr>
              <a:t>Make slide about how a new product is similar to existing product</a:t>
            </a:r>
          </a:p>
          <a:p>
            <a:endParaRPr lang="en-US" dirty="0">
              <a:cs typeface="Calibri"/>
            </a:endParaRPr>
          </a:p>
          <a:p>
            <a:r>
              <a:rPr lang="en-US" dirty="0">
                <a:cs typeface="Calibri"/>
              </a:rPr>
              <a:t>Descriptive plots. </a:t>
            </a:r>
          </a:p>
          <a:p>
            <a:r>
              <a:rPr lang="en-US" dirty="0">
                <a:cs typeface="Calibri"/>
              </a:rPr>
              <a:t>During exploratory analysis we created variety of plots on tableau to give us a good </a:t>
            </a:r>
            <a:r>
              <a:rPr lang="en-US" dirty="0" err="1">
                <a:cs typeface="Calibri"/>
              </a:rPr>
              <a:t>understaning</a:t>
            </a:r>
            <a:r>
              <a:rPr lang="en-US" dirty="0">
                <a:cs typeface="Calibri"/>
              </a:rPr>
              <a:t> of the data. Here are some to give an example.</a:t>
            </a:r>
          </a:p>
          <a:p>
            <a:r>
              <a:rPr lang="en-US" dirty="0">
                <a:cs typeface="Calibri"/>
              </a:rPr>
              <a:t>To </a:t>
            </a:r>
            <a:r>
              <a:rPr lang="en-US" dirty="0" err="1">
                <a:cs typeface="Calibri"/>
              </a:rPr>
              <a:t>illutstrate</a:t>
            </a:r>
            <a:r>
              <a:rPr lang="en-US" dirty="0">
                <a:cs typeface="Calibri"/>
              </a:rPr>
              <a:t> </a:t>
            </a:r>
            <a:r>
              <a:rPr lang="en-US" dirty="0" err="1">
                <a:cs typeface="Calibri"/>
              </a:rPr>
              <a:t>flece</a:t>
            </a:r>
            <a:r>
              <a:rPr lang="en-US" dirty="0">
                <a:cs typeface="Calibri"/>
              </a:rPr>
              <a:t> and synthetic and </a:t>
            </a:r>
            <a:r>
              <a:rPr lang="en-US" dirty="0" err="1">
                <a:cs typeface="Calibri"/>
              </a:rPr>
              <a:t>balck</a:t>
            </a:r>
            <a:r>
              <a:rPr lang="en-US" dirty="0">
                <a:cs typeface="Calibri"/>
              </a:rPr>
              <a:t> and grey had highest demand across channels </a:t>
            </a:r>
          </a:p>
        </p:txBody>
      </p:sp>
      <p:sp>
        <p:nvSpPr>
          <p:cNvPr id="4" name="Slide Number Placeholder 3"/>
          <p:cNvSpPr>
            <a:spLocks noGrp="1"/>
          </p:cNvSpPr>
          <p:nvPr>
            <p:ph type="sldNum" sz="quarter" idx="5"/>
          </p:nvPr>
        </p:nvSpPr>
        <p:spPr/>
        <p:txBody>
          <a:bodyPr/>
          <a:lstStyle/>
          <a:p>
            <a:fld id="{9E5C4E56-E060-44B9-A5B0-478196C9E1D2}" type="slidenum">
              <a:rPr lang="en-US"/>
              <a:t>7</a:t>
            </a:fld>
            <a:endParaRPr lang="en-US"/>
          </a:p>
        </p:txBody>
      </p:sp>
    </p:spTree>
    <p:extLst>
      <p:ext uri="{BB962C8B-B14F-4D97-AF65-F5344CB8AC3E}">
        <p14:creationId xmlns:p14="http://schemas.microsoft.com/office/powerpoint/2010/main" val="4267466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5C4E56-E060-44B9-A5B0-478196C9E1D2}" type="slidenum">
              <a:rPr lang="en-US" smtClean="0"/>
              <a:t>8</a:t>
            </a:fld>
            <a:endParaRPr lang="en-US"/>
          </a:p>
        </p:txBody>
      </p:sp>
    </p:spTree>
    <p:extLst>
      <p:ext uri="{BB962C8B-B14F-4D97-AF65-F5344CB8AC3E}">
        <p14:creationId xmlns:p14="http://schemas.microsoft.com/office/powerpoint/2010/main" val="2526122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noticed there was high variance in 2017’s product demand as compared to 2018 and 2019, so we selected data from </a:t>
            </a:r>
            <a:r>
              <a:rPr lang="en-US" dirty="0" err="1"/>
              <a:t>jan</a:t>
            </a:r>
            <a:r>
              <a:rPr lang="en-US" dirty="0"/>
              <a:t> –June 2018 &amp; 2019. we selected two time periods of 6 months because we </a:t>
            </a:r>
            <a:r>
              <a:rPr lang="en-US" b="1" dirty="0"/>
              <a:t>wanted to represent two seasons and look at the seasonal patterns across the two </a:t>
            </a:r>
            <a:r>
              <a:rPr lang="en-US" b="1" dirty="0" err="1"/>
              <a:t>peroids</a:t>
            </a:r>
            <a:r>
              <a:rPr lang="en-US" b="1" dirty="0"/>
              <a:t>.</a:t>
            </a:r>
          </a:p>
          <a:p>
            <a:r>
              <a:rPr lang="en-US" dirty="0"/>
              <a:t>The next step was to map our data sets. Demand for the new product data is currently unknown, so in order to predict demand we analyzed and  found products that are most similar in the the historical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built a </a:t>
            </a:r>
            <a:r>
              <a:rPr lang="en-US" b="1" dirty="0"/>
              <a:t>product hierarchy </a:t>
            </a:r>
            <a:r>
              <a:rPr lang="en-US" dirty="0"/>
              <a:t>based on data dictionary to create different dataset for each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r>
              <a:rPr lang="en-US" dirty="0"/>
              <a:t>We mapped new product data with the historical data to get the </a:t>
            </a:r>
            <a:r>
              <a:rPr lang="en-US" dirty="0" err="1"/>
              <a:t>datapoints</a:t>
            </a:r>
            <a:r>
              <a:rPr lang="en-US" dirty="0"/>
              <a:t> that best represented the the new product.</a:t>
            </a:r>
          </a:p>
          <a:p>
            <a:r>
              <a:rPr lang="en-US" dirty="0"/>
              <a:t>Demand for the new product is not know at all, to be a </a:t>
            </a:r>
            <a:r>
              <a:rPr lang="en-US" dirty="0" err="1"/>
              <a:t>ble</a:t>
            </a:r>
            <a:r>
              <a:rPr lang="en-US" dirty="0"/>
              <a:t> to predict demand of new products we found similar products to the historical data.</a:t>
            </a:r>
          </a:p>
          <a:p>
            <a:r>
              <a:rPr lang="en-US" dirty="0"/>
              <a:t>Notes: </a:t>
            </a:r>
          </a:p>
          <a:p>
            <a:r>
              <a:rPr lang="en-US" dirty="0"/>
              <a:t>Selected data from Jan – June because 2019 lacked November – December 2019 data was problematic. Because we wanted to represent two seasons .</a:t>
            </a:r>
          </a:p>
          <a:p>
            <a:r>
              <a:rPr lang="en-US" dirty="0"/>
              <a:t>We selected two time period </a:t>
            </a:r>
            <a:r>
              <a:rPr lang="en-US" dirty="0" err="1"/>
              <a:t>sof</a:t>
            </a:r>
            <a:r>
              <a:rPr lang="en-US" dirty="0"/>
              <a:t> 6months from </a:t>
            </a:r>
            <a:r>
              <a:rPr lang="en-US" dirty="0" err="1"/>
              <a:t>jan</a:t>
            </a:r>
            <a:r>
              <a:rPr lang="en-US" dirty="0"/>
              <a:t> to June 2019 based on the variation we could  capture gather and minimizing the least missing value our also the 6 month period will allow us look at the se4asonal patterns across the two periods.</a:t>
            </a:r>
          </a:p>
          <a:p>
            <a:endParaRPr lang="en-US" dirty="0"/>
          </a:p>
          <a:p>
            <a:r>
              <a:rPr lang="en-US" dirty="0"/>
              <a:t>We built a data hierarchy based on data dictionary to create different dataset for each data point</a:t>
            </a:r>
          </a:p>
        </p:txBody>
      </p:sp>
      <p:sp>
        <p:nvSpPr>
          <p:cNvPr id="4" name="Slide Number Placeholder 3"/>
          <p:cNvSpPr>
            <a:spLocks noGrp="1"/>
          </p:cNvSpPr>
          <p:nvPr>
            <p:ph type="sldNum" sz="quarter" idx="5"/>
          </p:nvPr>
        </p:nvSpPr>
        <p:spPr/>
        <p:txBody>
          <a:bodyPr/>
          <a:lstStyle/>
          <a:p>
            <a:fld id="{9E5C4E56-E060-44B9-A5B0-478196C9E1D2}" type="slidenum">
              <a:rPr lang="en-US" smtClean="0"/>
              <a:t>9</a:t>
            </a:fld>
            <a:endParaRPr lang="en-US"/>
          </a:p>
        </p:txBody>
      </p:sp>
    </p:spTree>
    <p:extLst>
      <p:ext uri="{BB962C8B-B14F-4D97-AF65-F5344CB8AC3E}">
        <p14:creationId xmlns:p14="http://schemas.microsoft.com/office/powerpoint/2010/main" val="2511376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 example of our preprocessing step and </a:t>
            </a:r>
            <a:r>
              <a:rPr lang="en-US" dirty="0" err="1"/>
              <a:t>Asyou</a:t>
            </a:r>
            <a:r>
              <a:rPr lang="en-US" dirty="0"/>
              <a:t> can see, we used tableau prep to </a:t>
            </a:r>
            <a:r>
              <a:rPr lang="en-US" dirty="0" err="1"/>
              <a:t>builld</a:t>
            </a:r>
            <a:r>
              <a:rPr lang="en-US" dirty="0"/>
              <a:t> a </a:t>
            </a:r>
            <a:r>
              <a:rPr lang="en-US" dirty="0" err="1"/>
              <a:t>pilpeline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cleaning steps we did includes removing whitespaces, Making sure the product hierarchy is as intended, selecting our </a:t>
            </a:r>
            <a:r>
              <a:rPr lang="en-US" dirty="0" err="1"/>
              <a:t>timeperiods</a:t>
            </a:r>
            <a:r>
              <a:rPr lang="en-US" dirty="0"/>
              <a:t> and so on. </a:t>
            </a:r>
          </a:p>
          <a:p>
            <a:r>
              <a:rPr lang="en-US" dirty="0"/>
              <a:t>We Aggregated the data based on channel and weeks.</a:t>
            </a:r>
          </a:p>
          <a:p>
            <a:r>
              <a:rPr lang="en-US" dirty="0"/>
              <a:t>We did a similar process for all the products</a:t>
            </a:r>
          </a:p>
          <a:p>
            <a:endParaRPr lang="en-US" dirty="0"/>
          </a:p>
          <a:p>
            <a:r>
              <a:rPr lang="en-US" dirty="0"/>
              <a:t>Talk about </a:t>
            </a:r>
            <a:r>
              <a:rPr lang="en-US" dirty="0" err="1"/>
              <a:t>hieachy</a:t>
            </a:r>
            <a:r>
              <a:rPr lang="en-US" dirty="0"/>
              <a:t>.</a:t>
            </a:r>
          </a:p>
        </p:txBody>
      </p:sp>
      <p:sp>
        <p:nvSpPr>
          <p:cNvPr id="4" name="Slide Number Placeholder 3"/>
          <p:cNvSpPr>
            <a:spLocks noGrp="1"/>
          </p:cNvSpPr>
          <p:nvPr>
            <p:ph type="sldNum" sz="quarter" idx="5"/>
          </p:nvPr>
        </p:nvSpPr>
        <p:spPr/>
        <p:txBody>
          <a:bodyPr/>
          <a:lstStyle/>
          <a:p>
            <a:fld id="{9E5C4E56-E060-44B9-A5B0-478196C9E1D2}" type="slidenum">
              <a:rPr lang="en-US" smtClean="0"/>
              <a:t>10</a:t>
            </a:fld>
            <a:endParaRPr lang="en-US"/>
          </a:p>
        </p:txBody>
      </p:sp>
    </p:spTree>
    <p:extLst>
      <p:ext uri="{BB962C8B-B14F-4D97-AF65-F5344CB8AC3E}">
        <p14:creationId xmlns:p14="http://schemas.microsoft.com/office/powerpoint/2010/main" val="2557987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2/21/20</a:t>
            </a:fld>
            <a:endParaRPr lang="en-US"/>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969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2/21/20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6847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2/21/20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2048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2/21/20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1694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2/21/20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9238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2/21/20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4748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2/21/20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194856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2/21/20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2260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2/21/20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0522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2/21/20</a:t>
            </a:fld>
            <a:endParaRPr lang="en-US"/>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9696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2/21/20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103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2/21/20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435465776"/>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4004" r:id="rId5"/>
    <p:sldLayoutId id="2147483998" r:id="rId6"/>
    <p:sldLayoutId id="2147483999" r:id="rId7"/>
    <p:sldLayoutId id="2147484000" r:id="rId8"/>
    <p:sldLayoutId id="2147484003" r:id="rId9"/>
    <p:sldLayoutId id="2147484001" r:id="rId10"/>
    <p:sldLayoutId id="2147484002"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sv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6.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6.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sv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3">
            <a:extLst>
              <a:ext uri="{FF2B5EF4-FFF2-40B4-BE49-F238E27FC236}">
                <a16:creationId xmlns:a16="http://schemas.microsoft.com/office/drawing/2014/main" id="{1CD95E88-41BC-48C9-9F3A-8405993A429E}"/>
              </a:ext>
            </a:extLst>
          </p:cNvPr>
          <p:cNvPicPr>
            <a:picLocks noChangeAspect="1"/>
          </p:cNvPicPr>
          <p:nvPr/>
        </p:nvPicPr>
        <p:blipFill rotWithShape="1">
          <a:blip r:embed="rId3"/>
          <a:srcRect r="19864"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59" name="Freeform: Shape 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 name="Freeform: Shape 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ctrTitle"/>
          </p:nvPr>
        </p:nvSpPr>
        <p:spPr>
          <a:xfrm>
            <a:off x="467821" y="991594"/>
            <a:ext cx="4023360" cy="3204134"/>
          </a:xfrm>
        </p:spPr>
        <p:txBody>
          <a:bodyPr anchor="b">
            <a:noAutofit/>
          </a:bodyPr>
          <a:lstStyle/>
          <a:p>
            <a:r>
              <a:rPr lang="en-US" sz="4200" dirty="0">
                <a:solidFill>
                  <a:schemeClr val="accent4">
                    <a:lumMod val="50000"/>
                  </a:schemeClr>
                </a:solidFill>
                <a:latin typeface="Brush Script MT" panose="03060802040406070304" pitchFamily="66" charset="-122"/>
                <a:ea typeface="Brush Script MT" panose="03060802040406070304" pitchFamily="66" charset="-122"/>
                <a:cs typeface="Brush Script MT" panose="03060802040406070304" pitchFamily="66" charset="-122"/>
              </a:rPr>
              <a:t>Retail</a:t>
            </a:r>
            <a:r>
              <a:rPr lang="en-US" sz="3600" b="1" dirty="0">
                <a:solidFill>
                  <a:schemeClr val="accent4">
                    <a:lumMod val="50000"/>
                  </a:schemeClr>
                </a:solidFill>
                <a:latin typeface="Monoment"/>
                <a:ea typeface="+mj-lt"/>
                <a:cs typeface="+mj-lt"/>
              </a:rPr>
              <a:t> </a:t>
            </a:r>
            <a:br>
              <a:rPr lang="en-US" sz="3600" dirty="0">
                <a:ea typeface="+mj-lt"/>
                <a:cs typeface="+mj-lt"/>
              </a:rPr>
            </a:br>
            <a:br>
              <a:rPr lang="en-US" sz="1000" dirty="0">
                <a:ea typeface="+mj-lt"/>
                <a:cs typeface="+mj-lt"/>
              </a:rPr>
            </a:br>
            <a:r>
              <a:rPr lang="en-US" sz="2800" i="1" dirty="0">
                <a:ea typeface="+mj-lt"/>
                <a:cs typeface="+mj-lt"/>
              </a:rPr>
              <a:t>A Predictive Analysis of New Product Demand</a:t>
            </a:r>
          </a:p>
        </p:txBody>
      </p:sp>
      <p:sp>
        <p:nvSpPr>
          <p:cNvPr id="3" name="Subtitle 2"/>
          <p:cNvSpPr>
            <a:spLocks noGrp="1"/>
          </p:cNvSpPr>
          <p:nvPr>
            <p:ph type="subTitle" idx="1"/>
          </p:nvPr>
        </p:nvSpPr>
        <p:spPr>
          <a:xfrm>
            <a:off x="457661" y="4669489"/>
            <a:ext cx="3537396" cy="1926818"/>
          </a:xfrm>
        </p:spPr>
        <p:txBody>
          <a:bodyPr vert="horz" lIns="91440" tIns="45720" rIns="91440" bIns="45720" rtlCol="0" anchor="t">
            <a:normAutofit/>
          </a:bodyPr>
          <a:lstStyle/>
          <a:p>
            <a:pPr>
              <a:lnSpc>
                <a:spcPct val="100000"/>
              </a:lnSpc>
            </a:pPr>
            <a:r>
              <a:rPr lang="en-US" sz="2400" dirty="0"/>
              <a:t>Michael Wile</a:t>
            </a:r>
          </a:p>
          <a:p>
            <a:pPr>
              <a:lnSpc>
                <a:spcPct val="100000"/>
              </a:lnSpc>
            </a:pPr>
            <a:r>
              <a:rPr lang="en-US" sz="2400" dirty="0"/>
              <a:t>Modupe </a:t>
            </a:r>
            <a:r>
              <a:rPr lang="en-US" sz="2400" dirty="0" err="1"/>
              <a:t>Ajala</a:t>
            </a:r>
            <a:endParaRPr lang="en-US" sz="2400" dirty="0"/>
          </a:p>
          <a:p>
            <a:pPr>
              <a:lnSpc>
                <a:spcPct val="100000"/>
              </a:lnSpc>
            </a:pPr>
            <a:r>
              <a:rPr lang="en-US" sz="2400" dirty="0"/>
              <a:t>Dana </a:t>
            </a:r>
            <a:r>
              <a:rPr lang="en-US" sz="2400" dirty="0" err="1"/>
              <a:t>Lantion</a:t>
            </a:r>
            <a:endParaRPr lang="en-US" sz="2400" dirty="0"/>
          </a:p>
          <a:p>
            <a:pPr>
              <a:lnSpc>
                <a:spcPct val="100000"/>
              </a:lnSpc>
            </a:pPr>
            <a:r>
              <a:rPr lang="en-US" sz="1700" dirty="0"/>
              <a:t>Faculty Advisor: Dr. Amit </a:t>
            </a:r>
            <a:r>
              <a:rPr lang="en-US" sz="1700" dirty="0" err="1"/>
              <a:t>Deokar</a:t>
            </a:r>
            <a:endParaRPr lang="en-US" sz="2400" dirty="0"/>
          </a:p>
        </p:txBody>
      </p:sp>
      <p:sp>
        <p:nvSpPr>
          <p:cNvPr id="63" name="Rectangle 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picture containing shirt, cat&#10;&#10;Description generated with very high confidence">
            <a:extLst>
              <a:ext uri="{FF2B5EF4-FFF2-40B4-BE49-F238E27FC236}">
                <a16:creationId xmlns:a16="http://schemas.microsoft.com/office/drawing/2014/main" id="{D9C68BCE-58B8-46AC-BDA9-A12DD2A36A9B}"/>
              </a:ext>
            </a:extLst>
          </p:cNvPr>
          <p:cNvPicPr>
            <a:picLocks noChangeAspect="1"/>
          </p:cNvPicPr>
          <p:nvPr/>
        </p:nvPicPr>
        <p:blipFill>
          <a:blip r:embed="rId4"/>
          <a:stretch>
            <a:fillRect/>
          </a:stretch>
        </p:blipFill>
        <p:spPr>
          <a:xfrm>
            <a:off x="1701300" y="2052562"/>
            <a:ext cx="2794961" cy="1711788"/>
          </a:xfrm>
          <a:prstGeom prst="rect">
            <a:avLst/>
          </a:prstGeom>
        </p:spPr>
      </p:pic>
      <p:pic>
        <p:nvPicPr>
          <p:cNvPr id="7" name="Picture 6" descr="A close up of a logo&#10;&#10;Description automatically generated">
            <a:extLst>
              <a:ext uri="{FF2B5EF4-FFF2-40B4-BE49-F238E27FC236}">
                <a16:creationId xmlns:a16="http://schemas.microsoft.com/office/drawing/2014/main" id="{361348BB-E372-E644-BA3C-A5E45807DC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661" y="1075317"/>
            <a:ext cx="3852632" cy="1252105"/>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BE7DC-74C2-47E1-AEE5-7BAE5EF01E4A}"/>
              </a:ext>
            </a:extLst>
          </p:cNvPr>
          <p:cNvSpPr>
            <a:spLocks noGrp="1"/>
          </p:cNvSpPr>
          <p:nvPr>
            <p:ph type="title"/>
          </p:nvPr>
        </p:nvSpPr>
        <p:spPr/>
        <p:txBody>
          <a:bodyPr>
            <a:normAutofit fontScale="90000"/>
          </a:bodyPr>
          <a:lstStyle/>
          <a:p>
            <a:r>
              <a:rPr lang="en-US"/>
              <a:t>Preprocessing Example with STYLE009_BLUE</a:t>
            </a:r>
          </a:p>
        </p:txBody>
      </p:sp>
      <p:sp>
        <p:nvSpPr>
          <p:cNvPr id="6" name="Rectangle 5">
            <a:extLst>
              <a:ext uri="{FF2B5EF4-FFF2-40B4-BE49-F238E27FC236}">
                <a16:creationId xmlns:a16="http://schemas.microsoft.com/office/drawing/2014/main" id="{18786483-69ED-43A6-BEED-13243225291F}"/>
              </a:ext>
            </a:extLst>
          </p:cNvPr>
          <p:cNvSpPr/>
          <p:nvPr/>
        </p:nvSpPr>
        <p:spPr>
          <a:xfrm>
            <a:off x="4560277" y="4894384"/>
            <a:ext cx="703385" cy="73855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7149385-AFA6-4C57-BC10-0868D20E3CE7}"/>
              </a:ext>
            </a:extLst>
          </p:cNvPr>
          <p:cNvSpPr/>
          <p:nvPr/>
        </p:nvSpPr>
        <p:spPr>
          <a:xfrm>
            <a:off x="546368" y="2519414"/>
            <a:ext cx="3206399" cy="2147535"/>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a:t>Removed White Spaces</a:t>
            </a:r>
          </a:p>
          <a:p>
            <a:pPr marL="342900" indent="-342900">
              <a:buAutoNum type="arabicPeriod"/>
            </a:pPr>
            <a:r>
              <a:rPr lang="en-US"/>
              <a:t>Merged UNDEFINED observations with Other</a:t>
            </a:r>
          </a:p>
          <a:p>
            <a:pPr marL="342900" indent="-342900">
              <a:buAutoNum type="arabicPeriod"/>
            </a:pPr>
            <a:r>
              <a:rPr lang="en-US"/>
              <a:t>Excluded 2017 Data</a:t>
            </a:r>
          </a:p>
          <a:p>
            <a:pPr marL="342900" indent="-342900">
              <a:buAutoNum type="arabicPeriod"/>
            </a:pPr>
            <a:r>
              <a:rPr lang="en-US"/>
              <a:t>Excluded Months July to December</a:t>
            </a:r>
          </a:p>
        </p:txBody>
      </p:sp>
      <p:sp>
        <p:nvSpPr>
          <p:cNvPr id="9" name="Rectangle 8">
            <a:extLst>
              <a:ext uri="{FF2B5EF4-FFF2-40B4-BE49-F238E27FC236}">
                <a16:creationId xmlns:a16="http://schemas.microsoft.com/office/drawing/2014/main" id="{53FBACC9-CFC3-4D9B-8F36-7F5D5AFA2E6F}"/>
              </a:ext>
            </a:extLst>
          </p:cNvPr>
          <p:cNvSpPr/>
          <p:nvPr/>
        </p:nvSpPr>
        <p:spPr>
          <a:xfrm>
            <a:off x="4597528" y="2519193"/>
            <a:ext cx="3200251" cy="2147535"/>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Aft>
                <a:spcPts val="100"/>
              </a:spcAft>
              <a:buAutoNum type="arabicPeriod"/>
            </a:pPr>
            <a:r>
              <a:rPr lang="en-US"/>
              <a:t>Selected Style Group " Aw-Ch-Performance-W"</a:t>
            </a:r>
          </a:p>
          <a:p>
            <a:pPr marL="342900" indent="-342900">
              <a:spcAft>
                <a:spcPts val="100"/>
              </a:spcAft>
              <a:buAutoNum type="arabicPeriod"/>
            </a:pPr>
            <a:r>
              <a:rPr lang="en-US"/>
              <a:t>Selected Fabrication "Jersey"</a:t>
            </a:r>
          </a:p>
          <a:p>
            <a:pPr marL="342900" indent="-342900">
              <a:spcAft>
                <a:spcPts val="100"/>
              </a:spcAft>
              <a:buAutoNum type="arabicPeriod"/>
            </a:pPr>
            <a:r>
              <a:rPr lang="en-US"/>
              <a:t>Selected Colors "Black" and "Blue"</a:t>
            </a:r>
          </a:p>
        </p:txBody>
      </p:sp>
      <p:sp>
        <p:nvSpPr>
          <p:cNvPr id="10" name="Rectangle 9">
            <a:extLst>
              <a:ext uri="{FF2B5EF4-FFF2-40B4-BE49-F238E27FC236}">
                <a16:creationId xmlns:a16="http://schemas.microsoft.com/office/drawing/2014/main" id="{7583CD65-7A82-4904-8037-C3D54DA3DF99}"/>
              </a:ext>
            </a:extLst>
          </p:cNvPr>
          <p:cNvSpPr/>
          <p:nvPr/>
        </p:nvSpPr>
        <p:spPr>
          <a:xfrm>
            <a:off x="8554086" y="2519192"/>
            <a:ext cx="3205433" cy="2147534"/>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Averaged Data by Channel and Week Period</a:t>
            </a:r>
          </a:p>
        </p:txBody>
      </p:sp>
      <p:cxnSp>
        <p:nvCxnSpPr>
          <p:cNvPr id="11" name="Straight Arrow Connector 10">
            <a:extLst>
              <a:ext uri="{FF2B5EF4-FFF2-40B4-BE49-F238E27FC236}">
                <a16:creationId xmlns:a16="http://schemas.microsoft.com/office/drawing/2014/main" id="{D02DAE40-7FFB-4ADD-999F-93D1AECA98C9}"/>
              </a:ext>
            </a:extLst>
          </p:cNvPr>
          <p:cNvCxnSpPr/>
          <p:nvPr/>
        </p:nvCxnSpPr>
        <p:spPr>
          <a:xfrm>
            <a:off x="2126134" y="4722478"/>
            <a:ext cx="1485978" cy="583461"/>
          </a:xfrm>
          <a:prstGeom prst="straightConnector1">
            <a:avLst/>
          </a:prstGeom>
          <a:ln w="28575">
            <a:headEnd type="triangl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BDCFD4-5399-47A3-9DC5-B0B94DF71F98}"/>
              </a:ext>
            </a:extLst>
          </p:cNvPr>
          <p:cNvCxnSpPr>
            <a:cxnSpLocks/>
          </p:cNvCxnSpPr>
          <p:nvPr/>
        </p:nvCxnSpPr>
        <p:spPr>
          <a:xfrm flipH="1">
            <a:off x="6253288" y="4659270"/>
            <a:ext cx="2060" cy="615778"/>
          </a:xfrm>
          <a:prstGeom prst="straightConnector1">
            <a:avLst/>
          </a:prstGeom>
          <a:ln w="28575">
            <a:headEnd type="triangle"/>
            <a:tailEnd type="triangle"/>
          </a:ln>
        </p:spPr>
        <p:style>
          <a:lnRef idx="3">
            <a:schemeClr val="dk1"/>
          </a:lnRef>
          <a:fillRef idx="0">
            <a:schemeClr val="dk1"/>
          </a:fillRef>
          <a:effectRef idx="2">
            <a:schemeClr val="dk1"/>
          </a:effectRef>
          <a:fontRef idx="minor">
            <a:schemeClr val="tx1"/>
          </a:fontRef>
        </p:style>
      </p:cxnSp>
      <p:pic>
        <p:nvPicPr>
          <p:cNvPr id="3" name="Picture 4" descr="A close up of a sign&#10;&#10;Description generated with high confidence">
            <a:extLst>
              <a:ext uri="{FF2B5EF4-FFF2-40B4-BE49-F238E27FC236}">
                <a16:creationId xmlns:a16="http://schemas.microsoft.com/office/drawing/2014/main" id="{B2F13EBA-637E-4652-8199-84B0AEB056BC}"/>
              </a:ext>
            </a:extLst>
          </p:cNvPr>
          <p:cNvPicPr>
            <a:picLocks noChangeAspect="1"/>
          </p:cNvPicPr>
          <p:nvPr/>
        </p:nvPicPr>
        <p:blipFill>
          <a:blip r:embed="rId3"/>
          <a:stretch>
            <a:fillRect/>
          </a:stretch>
        </p:blipFill>
        <p:spPr>
          <a:xfrm>
            <a:off x="11479427" y="6092795"/>
            <a:ext cx="518984" cy="686033"/>
          </a:xfrm>
          <a:prstGeom prst="rect">
            <a:avLst/>
          </a:prstGeom>
        </p:spPr>
      </p:pic>
      <p:pic>
        <p:nvPicPr>
          <p:cNvPr id="5" name="Picture 12" descr="A screenshot of a cell phone&#10;&#10;Description generated with very high confidence">
            <a:extLst>
              <a:ext uri="{FF2B5EF4-FFF2-40B4-BE49-F238E27FC236}">
                <a16:creationId xmlns:a16="http://schemas.microsoft.com/office/drawing/2014/main" id="{BBC53D22-58F6-4FB6-97EB-3115C0D96208}"/>
              </a:ext>
            </a:extLst>
          </p:cNvPr>
          <p:cNvPicPr>
            <a:picLocks noChangeAspect="1"/>
          </p:cNvPicPr>
          <p:nvPr/>
        </p:nvPicPr>
        <p:blipFill>
          <a:blip r:embed="rId4"/>
          <a:stretch>
            <a:fillRect/>
          </a:stretch>
        </p:blipFill>
        <p:spPr>
          <a:xfrm>
            <a:off x="621323" y="5361313"/>
            <a:ext cx="10761783" cy="1164574"/>
          </a:xfrm>
          <a:prstGeom prst="rect">
            <a:avLst/>
          </a:prstGeom>
        </p:spPr>
      </p:pic>
      <p:sp>
        <p:nvSpPr>
          <p:cNvPr id="7" name="Rectangle 6">
            <a:extLst>
              <a:ext uri="{FF2B5EF4-FFF2-40B4-BE49-F238E27FC236}">
                <a16:creationId xmlns:a16="http://schemas.microsoft.com/office/drawing/2014/main" id="{CBF9B305-8DC6-47DE-A053-0B65EA3FF40E}"/>
              </a:ext>
            </a:extLst>
          </p:cNvPr>
          <p:cNvSpPr/>
          <p:nvPr/>
        </p:nvSpPr>
        <p:spPr>
          <a:xfrm>
            <a:off x="4519087" y="5783910"/>
            <a:ext cx="785446" cy="844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92CFA339-AD3E-4953-BD66-0CC662A8DD45}"/>
              </a:ext>
            </a:extLst>
          </p:cNvPr>
          <p:cNvCxnSpPr>
            <a:cxnSpLocks/>
          </p:cNvCxnSpPr>
          <p:nvPr/>
        </p:nvCxnSpPr>
        <p:spPr>
          <a:xfrm flipV="1">
            <a:off x="8701195" y="4770479"/>
            <a:ext cx="1568040" cy="596451"/>
          </a:xfrm>
          <a:prstGeom prst="straightConnector1">
            <a:avLst/>
          </a:prstGeom>
          <a:ln w="28575">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1788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83A5A55-0580-458D-8BA5-EE67ACFCEAF5}"/>
              </a:ext>
            </a:extLst>
          </p:cNvPr>
          <p:cNvSpPr/>
          <p:nvPr/>
        </p:nvSpPr>
        <p:spPr>
          <a:xfrm>
            <a:off x="5008498" y="268800"/>
            <a:ext cx="6664475" cy="6301618"/>
          </a:xfrm>
          <a:prstGeom prst="ellipse">
            <a:avLst/>
          </a:prstGeom>
          <a:noFill/>
          <a:ln w="57150">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2" name="Title 1">
            <a:extLst>
              <a:ext uri="{FF2B5EF4-FFF2-40B4-BE49-F238E27FC236}">
                <a16:creationId xmlns:a16="http://schemas.microsoft.com/office/drawing/2014/main" id="{E59EAA1C-6CD8-43E6-B337-801362777097}"/>
              </a:ext>
            </a:extLst>
          </p:cNvPr>
          <p:cNvSpPr>
            <a:spLocks noGrp="1"/>
          </p:cNvSpPr>
          <p:nvPr>
            <p:ph type="title"/>
          </p:nvPr>
        </p:nvSpPr>
        <p:spPr>
          <a:xfrm>
            <a:off x="868680" y="1709928"/>
            <a:ext cx="3223383" cy="3848074"/>
          </a:xfrm>
        </p:spPr>
        <p:txBody>
          <a:bodyPr>
            <a:normAutofit/>
          </a:bodyPr>
          <a:lstStyle/>
          <a:p>
            <a:pPr algn="ctr"/>
            <a:r>
              <a:rPr lang="en-US" sz="3200" b="1" dirty="0">
                <a:solidFill>
                  <a:schemeClr val="accent4"/>
                </a:solidFill>
              </a:rPr>
              <a:t>Stage 4: </a:t>
            </a:r>
            <a:br>
              <a:rPr lang="en-US" sz="3200" i="1" dirty="0"/>
            </a:br>
            <a:r>
              <a:rPr lang="en-US" sz="3200" i="1" dirty="0">
                <a:solidFill>
                  <a:schemeClr val="accent4"/>
                </a:solidFill>
              </a:rPr>
              <a:t>Modeling</a:t>
            </a:r>
            <a:endParaRPr lang="en-US" i="1" dirty="0">
              <a:solidFill>
                <a:schemeClr val="accent4"/>
              </a:solidFill>
            </a:endParaRPr>
          </a:p>
        </p:txBody>
      </p:sp>
      <p:sp>
        <p:nvSpPr>
          <p:cNvPr id="28" name="Isosceles Triangle 27">
            <a:extLst>
              <a:ext uri="{FF2B5EF4-FFF2-40B4-BE49-F238E27FC236}">
                <a16:creationId xmlns:a16="http://schemas.microsoft.com/office/drawing/2014/main" id="{6E412E04-6FFE-4946-8548-AFEA32735712}"/>
              </a:ext>
            </a:extLst>
          </p:cNvPr>
          <p:cNvSpPr/>
          <p:nvPr/>
        </p:nvSpPr>
        <p:spPr>
          <a:xfrm rot="16200000">
            <a:off x="8193405" y="6429556"/>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F3B1F2A-0F30-4E9D-A102-8BA1A3C5C421}"/>
              </a:ext>
            </a:extLst>
          </p:cNvPr>
          <p:cNvSpPr/>
          <p:nvPr/>
        </p:nvSpPr>
        <p:spPr>
          <a:xfrm>
            <a:off x="6003331" y="1566014"/>
            <a:ext cx="1814285" cy="556381"/>
          </a:xfrm>
          <a:prstGeom prst="roundRect">
            <a:avLst/>
          </a:prstGeom>
          <a:ln/>
          <a:effectLst>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Business Understanding</a:t>
            </a:r>
          </a:p>
        </p:txBody>
      </p:sp>
      <p:sp>
        <p:nvSpPr>
          <p:cNvPr id="10" name="Rectangle: Rounded Corners 9">
            <a:extLst>
              <a:ext uri="{FF2B5EF4-FFF2-40B4-BE49-F238E27FC236}">
                <a16:creationId xmlns:a16="http://schemas.microsoft.com/office/drawing/2014/main" id="{D3CFFE58-7DE9-4393-8490-187CF89D6CCF}"/>
              </a:ext>
            </a:extLst>
          </p:cNvPr>
          <p:cNvSpPr/>
          <p:nvPr/>
        </p:nvSpPr>
        <p:spPr>
          <a:xfrm>
            <a:off x="8966665" y="1566012"/>
            <a:ext cx="1814285" cy="5563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Data Understanding </a:t>
            </a:r>
          </a:p>
        </p:txBody>
      </p:sp>
      <p:sp>
        <p:nvSpPr>
          <p:cNvPr id="12" name="Rectangle: Rounded Corners 11">
            <a:extLst>
              <a:ext uri="{FF2B5EF4-FFF2-40B4-BE49-F238E27FC236}">
                <a16:creationId xmlns:a16="http://schemas.microsoft.com/office/drawing/2014/main" id="{D825FE9F-08E9-4209-A3BE-15A05D3F1178}"/>
              </a:ext>
            </a:extLst>
          </p:cNvPr>
          <p:cNvSpPr/>
          <p:nvPr/>
        </p:nvSpPr>
        <p:spPr>
          <a:xfrm>
            <a:off x="9595613" y="2860202"/>
            <a:ext cx="1814285" cy="55638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Data Preparation</a:t>
            </a:r>
          </a:p>
        </p:txBody>
      </p:sp>
      <p:sp>
        <p:nvSpPr>
          <p:cNvPr id="14" name="Rectangle: Rounded Corners 13">
            <a:extLst>
              <a:ext uri="{FF2B5EF4-FFF2-40B4-BE49-F238E27FC236}">
                <a16:creationId xmlns:a16="http://schemas.microsoft.com/office/drawing/2014/main" id="{5D855121-B856-4FF0-BA2A-C327E2F64377}"/>
              </a:ext>
            </a:extLst>
          </p:cNvPr>
          <p:cNvSpPr/>
          <p:nvPr/>
        </p:nvSpPr>
        <p:spPr>
          <a:xfrm>
            <a:off x="9389996" y="4154394"/>
            <a:ext cx="1814285" cy="556381"/>
          </a:xfrm>
          <a:prstGeom prst="roundRect">
            <a:avLst/>
          </a:prstGeom>
          <a:effectLst>
            <a:glow rad="228600">
              <a:schemeClr val="accent4">
                <a:satMod val="175000"/>
                <a:alpha val="40000"/>
              </a:schemeClr>
            </a:glow>
            <a:outerShdw blurRad="57150" dist="19050" dir="5400000" algn="ctr" rotWithShape="0">
              <a:srgbClr val="000000">
                <a:alpha val="63000"/>
              </a:srgbClr>
            </a:outerShdw>
          </a:effectLst>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Modeling</a:t>
            </a:r>
          </a:p>
        </p:txBody>
      </p:sp>
      <p:pic>
        <p:nvPicPr>
          <p:cNvPr id="16" name="Graphic 55" descr="Cloud">
            <a:extLst>
              <a:ext uri="{FF2B5EF4-FFF2-40B4-BE49-F238E27FC236}">
                <a16:creationId xmlns:a16="http://schemas.microsoft.com/office/drawing/2014/main" id="{6FD31020-869C-4F07-BA0A-07E8AFAE6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1116" y="2475274"/>
            <a:ext cx="1507065" cy="167639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8" name="Rectangle: Rounded Corners 17">
            <a:extLst>
              <a:ext uri="{FF2B5EF4-FFF2-40B4-BE49-F238E27FC236}">
                <a16:creationId xmlns:a16="http://schemas.microsoft.com/office/drawing/2014/main" id="{EEEF8053-86CF-435B-ABBC-E5C38F8DE3C9}"/>
              </a:ext>
            </a:extLst>
          </p:cNvPr>
          <p:cNvSpPr/>
          <p:nvPr/>
        </p:nvSpPr>
        <p:spPr>
          <a:xfrm>
            <a:off x="7430567" y="5182489"/>
            <a:ext cx="1814285" cy="5563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05554F1-3156-424F-84D6-EEDE1C1258FB}"/>
              </a:ext>
            </a:extLst>
          </p:cNvPr>
          <p:cNvSpPr/>
          <p:nvPr/>
        </p:nvSpPr>
        <p:spPr>
          <a:xfrm>
            <a:off x="5471140" y="3380299"/>
            <a:ext cx="1814285" cy="55638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A7BBE9-5BB8-4349-9E71-2F5BCE33FD24}"/>
              </a:ext>
            </a:extLst>
          </p:cNvPr>
          <p:cNvSpPr txBox="1"/>
          <p:nvPr/>
        </p:nvSpPr>
        <p:spPr>
          <a:xfrm>
            <a:off x="8122116" y="3237274"/>
            <a:ext cx="723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Data</a:t>
            </a:r>
          </a:p>
        </p:txBody>
      </p:sp>
      <p:sp>
        <p:nvSpPr>
          <p:cNvPr id="24" name="Isosceles Triangle 23">
            <a:extLst>
              <a:ext uri="{FF2B5EF4-FFF2-40B4-BE49-F238E27FC236}">
                <a16:creationId xmlns:a16="http://schemas.microsoft.com/office/drawing/2014/main" id="{85BC22F1-FBE5-4FDA-AFD3-FB41A78AE910}"/>
              </a:ext>
            </a:extLst>
          </p:cNvPr>
          <p:cNvSpPr/>
          <p:nvPr/>
        </p:nvSpPr>
        <p:spPr>
          <a:xfrm rot="5340000">
            <a:off x="8193406" y="127938"/>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C1AB5D2B-48A5-483E-AB80-9B84CA644383}"/>
              </a:ext>
            </a:extLst>
          </p:cNvPr>
          <p:cNvSpPr/>
          <p:nvPr/>
        </p:nvSpPr>
        <p:spPr>
          <a:xfrm rot="10980000">
            <a:off x="11531689" y="3272699"/>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CD4238B-2DE0-40A5-9AC3-5A0A64EC0487}"/>
              </a:ext>
            </a:extLst>
          </p:cNvPr>
          <p:cNvSpPr/>
          <p:nvPr/>
        </p:nvSpPr>
        <p:spPr>
          <a:xfrm rot="21480000">
            <a:off x="4867214" y="3273560"/>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525C3FE-0027-4D61-8A3D-72429E0AD96D}"/>
              </a:ext>
            </a:extLst>
          </p:cNvPr>
          <p:cNvCxnSpPr/>
          <p:nvPr/>
        </p:nvCxnSpPr>
        <p:spPr>
          <a:xfrm>
            <a:off x="10079426" y="2219161"/>
            <a:ext cx="382212" cy="599922"/>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893E8BA-71B7-4AC3-96F6-751E14C938F7}"/>
              </a:ext>
            </a:extLst>
          </p:cNvPr>
          <p:cNvCxnSpPr>
            <a:cxnSpLocks/>
          </p:cNvCxnSpPr>
          <p:nvPr/>
        </p:nvCxnSpPr>
        <p:spPr>
          <a:xfrm flipH="1">
            <a:off x="9409353" y="4831731"/>
            <a:ext cx="960358" cy="684589"/>
          </a:xfrm>
          <a:prstGeom prst="straightConnector1">
            <a:avLst/>
          </a:prstGeom>
          <a:ln w="57150">
            <a:solidFill>
              <a:schemeClr val="bg1">
                <a:lumMod val="65000"/>
              </a:schemeClr>
            </a:solidFill>
            <a:headEnd type="non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C96C1C9-FC2E-4595-916E-9BC22D540D84}"/>
              </a:ext>
            </a:extLst>
          </p:cNvPr>
          <p:cNvCxnSpPr/>
          <p:nvPr/>
        </p:nvCxnSpPr>
        <p:spPr>
          <a:xfrm>
            <a:off x="7887920" y="1841937"/>
            <a:ext cx="962783" cy="7257"/>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EA2872-2EA9-42FE-B0AB-0D4ABDF4E6A3}"/>
              </a:ext>
            </a:extLst>
          </p:cNvPr>
          <p:cNvCxnSpPr>
            <a:cxnSpLocks/>
          </p:cNvCxnSpPr>
          <p:nvPr/>
        </p:nvCxnSpPr>
        <p:spPr>
          <a:xfrm flipV="1">
            <a:off x="10355348" y="3445764"/>
            <a:ext cx="128212" cy="633791"/>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A924A6-7BED-44E3-8663-2060433C474E}"/>
              </a:ext>
            </a:extLst>
          </p:cNvPr>
          <p:cNvCxnSpPr>
            <a:cxnSpLocks/>
          </p:cNvCxnSpPr>
          <p:nvPr/>
        </p:nvCxnSpPr>
        <p:spPr>
          <a:xfrm flipH="1" flipV="1">
            <a:off x="7026915" y="2242106"/>
            <a:ext cx="1371270" cy="2881708"/>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15D51C9-8D2E-4E59-9AFD-0965A5E62B67}"/>
              </a:ext>
            </a:extLst>
          </p:cNvPr>
          <p:cNvCxnSpPr/>
          <p:nvPr/>
        </p:nvCxnSpPr>
        <p:spPr>
          <a:xfrm flipH="1" flipV="1">
            <a:off x="6439929" y="4020061"/>
            <a:ext cx="908223" cy="1423090"/>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234D30D-0245-44D9-8747-F31C8A3ECDDB}"/>
              </a:ext>
            </a:extLst>
          </p:cNvPr>
          <p:cNvCxnSpPr/>
          <p:nvPr/>
        </p:nvCxnSpPr>
        <p:spPr>
          <a:xfrm flipV="1">
            <a:off x="6348026" y="2206452"/>
            <a:ext cx="471615" cy="1083276"/>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4" descr="A close up of a sign&#10;&#10;Description generated with high confidence">
            <a:extLst>
              <a:ext uri="{FF2B5EF4-FFF2-40B4-BE49-F238E27FC236}">
                <a16:creationId xmlns:a16="http://schemas.microsoft.com/office/drawing/2014/main" id="{A90A5021-E797-4882-AEA9-3740886B41BA}"/>
              </a:ext>
            </a:extLst>
          </p:cNvPr>
          <p:cNvPicPr>
            <a:picLocks noChangeAspect="1"/>
          </p:cNvPicPr>
          <p:nvPr/>
        </p:nvPicPr>
        <p:blipFill>
          <a:blip r:embed="rId5"/>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53987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69CB5-C4D6-4583-8659-1AB418621D6B}"/>
              </a:ext>
            </a:extLst>
          </p:cNvPr>
          <p:cNvSpPr>
            <a:spLocks noGrp="1"/>
          </p:cNvSpPr>
          <p:nvPr>
            <p:ph type="title"/>
          </p:nvPr>
        </p:nvSpPr>
        <p:spPr>
          <a:xfrm>
            <a:off x="841248" y="685800"/>
            <a:ext cx="10506456" cy="1157005"/>
          </a:xfrm>
        </p:spPr>
        <p:txBody>
          <a:bodyPr anchor="b">
            <a:normAutofit/>
          </a:bodyPr>
          <a:lstStyle/>
          <a:p>
            <a:r>
              <a:rPr lang="en-US" sz="4800" dirty="0">
                <a:solidFill>
                  <a:schemeClr val="accent4"/>
                </a:solidFill>
              </a:rPr>
              <a:t>Modeling</a:t>
            </a:r>
          </a:p>
        </p:txBody>
      </p:sp>
      <p:sp>
        <p:nvSpPr>
          <p:cNvPr id="23" name="Rectangle 22">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9" name="Content Placeholder 2">
            <a:extLst>
              <a:ext uri="{FF2B5EF4-FFF2-40B4-BE49-F238E27FC236}">
                <a16:creationId xmlns:a16="http://schemas.microsoft.com/office/drawing/2014/main" id="{ED280A05-FA37-4384-833D-FB9E82B6B58A}"/>
              </a:ext>
            </a:extLst>
          </p:cNvPr>
          <p:cNvGraphicFramePr>
            <a:graphicFrameLocks noGrp="1"/>
          </p:cNvGraphicFramePr>
          <p:nvPr>
            <p:ph idx="1"/>
            <p:extLst>
              <p:ext uri="{D42A27DB-BD31-4B8C-83A1-F6EECF244321}">
                <p14:modId xmlns:p14="http://schemas.microsoft.com/office/powerpoint/2010/main" val="1442661390"/>
              </p:ext>
            </p:extLst>
          </p:nvPr>
        </p:nvGraphicFramePr>
        <p:xfrm>
          <a:off x="838200" y="1994632"/>
          <a:ext cx="10517829" cy="4177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4" descr="A close up of a sign&#10;&#10;Description generated with high confidence">
            <a:extLst>
              <a:ext uri="{FF2B5EF4-FFF2-40B4-BE49-F238E27FC236}">
                <a16:creationId xmlns:a16="http://schemas.microsoft.com/office/drawing/2014/main" id="{15FA2466-04DB-4D98-99C7-8F260E01C5EE}"/>
              </a:ext>
            </a:extLst>
          </p:cNvPr>
          <p:cNvPicPr>
            <a:picLocks noChangeAspect="1"/>
          </p:cNvPicPr>
          <p:nvPr/>
        </p:nvPicPr>
        <p:blipFill>
          <a:blip r:embed="rId8"/>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88436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42D835-0001-4919-8489-8455E961A3E0}"/>
              </a:ext>
            </a:extLst>
          </p:cNvPr>
          <p:cNvSpPr>
            <a:spLocks noGrp="1"/>
          </p:cNvSpPr>
          <p:nvPr>
            <p:ph type="title"/>
          </p:nvPr>
        </p:nvSpPr>
        <p:spPr>
          <a:xfrm>
            <a:off x="841248" y="685800"/>
            <a:ext cx="10506456" cy="1157005"/>
          </a:xfrm>
        </p:spPr>
        <p:txBody>
          <a:bodyPr anchor="b">
            <a:normAutofit/>
          </a:bodyPr>
          <a:lstStyle/>
          <a:p>
            <a:r>
              <a:rPr lang="en-US" sz="3200" b="1">
                <a:solidFill>
                  <a:schemeClr val="accent4"/>
                </a:solidFill>
                <a:ea typeface="+mj-lt"/>
                <a:cs typeface="+mj-lt"/>
              </a:rPr>
              <a:t>Modelling</a:t>
            </a:r>
            <a:r>
              <a:rPr lang="en-US" sz="3200">
                <a:solidFill>
                  <a:schemeClr val="accent4"/>
                </a:solidFill>
                <a:ea typeface="+mj-lt"/>
                <a:cs typeface="+mj-lt"/>
              </a:rPr>
              <a:t>: Statistical and Machine Learning Models</a:t>
            </a:r>
          </a:p>
          <a:p>
            <a:endParaRPr lang="en-US" sz="3700"/>
          </a:p>
        </p:txBody>
      </p:sp>
      <p:sp>
        <p:nvSpPr>
          <p:cNvPr id="12" name="Rectangle 1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04AEE29-17C8-4EC6-B205-0F88FC36733A}"/>
              </a:ext>
            </a:extLst>
          </p:cNvPr>
          <p:cNvGraphicFramePr>
            <a:graphicFrameLocks noGrp="1"/>
          </p:cNvGraphicFramePr>
          <p:nvPr>
            <p:ph idx="1"/>
            <p:extLst>
              <p:ext uri="{D42A27DB-BD31-4B8C-83A1-F6EECF244321}">
                <p14:modId xmlns:p14="http://schemas.microsoft.com/office/powerpoint/2010/main" val="1738037292"/>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4" descr="A close up of a sign&#10;&#10;Description generated with high confidence">
            <a:extLst>
              <a:ext uri="{FF2B5EF4-FFF2-40B4-BE49-F238E27FC236}">
                <a16:creationId xmlns:a16="http://schemas.microsoft.com/office/drawing/2014/main" id="{EE39C936-6AD1-4324-9B98-3B057F36E0DB}"/>
              </a:ext>
            </a:extLst>
          </p:cNvPr>
          <p:cNvPicPr>
            <a:picLocks noChangeAspect="1"/>
          </p:cNvPicPr>
          <p:nvPr/>
        </p:nvPicPr>
        <p:blipFill>
          <a:blip r:embed="rId8"/>
          <a:stretch>
            <a:fillRect/>
          </a:stretch>
        </p:blipFill>
        <p:spPr>
          <a:xfrm>
            <a:off x="11479427" y="6092795"/>
            <a:ext cx="518984" cy="686033"/>
          </a:xfrm>
          <a:prstGeom prst="rect">
            <a:avLst/>
          </a:prstGeom>
        </p:spPr>
      </p:pic>
      <p:sp>
        <p:nvSpPr>
          <p:cNvPr id="3" name="Rectangle 2">
            <a:extLst>
              <a:ext uri="{FF2B5EF4-FFF2-40B4-BE49-F238E27FC236}">
                <a16:creationId xmlns:a16="http://schemas.microsoft.com/office/drawing/2014/main" id="{D3CB5FE6-1862-460A-9111-DD8BFE609330}"/>
              </a:ext>
            </a:extLst>
          </p:cNvPr>
          <p:cNvSpPr/>
          <p:nvPr/>
        </p:nvSpPr>
        <p:spPr>
          <a:xfrm>
            <a:off x="644611" y="5545603"/>
            <a:ext cx="10641227" cy="646331"/>
          </a:xfrm>
          <a:prstGeom prst="rect">
            <a:avLst/>
          </a:prstGeom>
        </p:spPr>
        <p:txBody>
          <a:bodyPr wrap="square">
            <a:spAutoFit/>
          </a:bodyPr>
          <a:lstStyle/>
          <a:p>
            <a:pPr algn="ctr"/>
            <a:r>
              <a:rPr lang="en-US" dirty="0"/>
              <a:t> All models were unmodified to simulate quick turnover time series simulations needed for time sensitive supply chain logistics.​</a:t>
            </a:r>
            <a:endParaRPr lang="en-US" sz="2400" dirty="0"/>
          </a:p>
        </p:txBody>
      </p:sp>
      <p:sp>
        <p:nvSpPr>
          <p:cNvPr id="4" name="Rectangle 3">
            <a:extLst>
              <a:ext uri="{FF2B5EF4-FFF2-40B4-BE49-F238E27FC236}">
                <a16:creationId xmlns:a16="http://schemas.microsoft.com/office/drawing/2014/main" id="{6747EB9E-484D-4FB6-B454-CC412FF09F89}"/>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6" name="Rectangle 5">
            <a:extLst>
              <a:ext uri="{FF2B5EF4-FFF2-40B4-BE49-F238E27FC236}">
                <a16:creationId xmlns:a16="http://schemas.microsoft.com/office/drawing/2014/main" id="{25236534-1928-4B25-843B-7B8DC44E2922}"/>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39799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F6ED5-622D-4627-8D36-10AC2680F13E}"/>
              </a:ext>
            </a:extLst>
          </p:cNvPr>
          <p:cNvSpPr>
            <a:spLocks noGrp="1"/>
          </p:cNvSpPr>
          <p:nvPr>
            <p:ph type="title"/>
          </p:nvPr>
        </p:nvSpPr>
        <p:spPr/>
        <p:txBody>
          <a:bodyPr>
            <a:normAutofit/>
          </a:bodyPr>
          <a:lstStyle/>
          <a:p>
            <a:r>
              <a:rPr lang="en-US" sz="3200" b="1" dirty="0">
                <a:solidFill>
                  <a:schemeClr val="accent4"/>
                </a:solidFill>
                <a:ea typeface="+mj-lt"/>
                <a:cs typeface="+mj-lt"/>
              </a:rPr>
              <a:t>Recurrent Neural Network – Long Short Term Memory (LSTM)</a:t>
            </a:r>
          </a:p>
        </p:txBody>
      </p:sp>
      <p:sp>
        <p:nvSpPr>
          <p:cNvPr id="6" name="TextBox 5">
            <a:extLst>
              <a:ext uri="{FF2B5EF4-FFF2-40B4-BE49-F238E27FC236}">
                <a16:creationId xmlns:a16="http://schemas.microsoft.com/office/drawing/2014/main" id="{1F32AD88-CE21-4A12-A39E-F6277DD596A1}"/>
              </a:ext>
            </a:extLst>
          </p:cNvPr>
          <p:cNvSpPr txBox="1"/>
          <p:nvPr/>
        </p:nvSpPr>
        <p:spPr>
          <a:xfrm>
            <a:off x="-1163" y="6608271"/>
            <a:ext cx="5884017"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Source: </a:t>
            </a:r>
            <a:r>
              <a:rPr lang="en-US" sz="1050">
                <a:ea typeface="+mn-lt"/>
                <a:cs typeface="+mn-lt"/>
              </a:rPr>
              <a:t>https://austingwalters.com/classify-sentences-via-a-recurrent-neural-network-lstm/</a:t>
            </a:r>
            <a:endParaRPr lang="en-US" sz="1050"/>
          </a:p>
        </p:txBody>
      </p:sp>
      <p:sp>
        <p:nvSpPr>
          <p:cNvPr id="10" name="TextBox 9">
            <a:extLst>
              <a:ext uri="{FF2B5EF4-FFF2-40B4-BE49-F238E27FC236}">
                <a16:creationId xmlns:a16="http://schemas.microsoft.com/office/drawing/2014/main" id="{748F6D92-1731-4F77-A635-71A2C002258C}"/>
              </a:ext>
            </a:extLst>
          </p:cNvPr>
          <p:cNvSpPr txBox="1"/>
          <p:nvPr/>
        </p:nvSpPr>
        <p:spPr>
          <a:xfrm>
            <a:off x="1196665" y="2748543"/>
            <a:ext cx="542184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200" dirty="0"/>
              <a:t>LSTM is a deep learning model </a:t>
            </a:r>
          </a:p>
          <a:p>
            <a:pPr marL="285750" indent="-285750">
              <a:buFont typeface="Arial"/>
              <a:buChar char="•"/>
            </a:pPr>
            <a:r>
              <a:rPr lang="en-US" sz="2200" dirty="0"/>
              <a:t>LSTM is a type of Recurrent Neural Network (RNN) architecture</a:t>
            </a:r>
          </a:p>
          <a:p>
            <a:pPr marL="742950" lvl="1" indent="-285750">
              <a:buFont typeface="Arial"/>
              <a:buChar char="•"/>
            </a:pPr>
            <a:r>
              <a:rPr lang="en-US" sz="2200" dirty="0"/>
              <a:t>Similar  to a Neural Network but has the ability to 'remember' the past for better predictions of the future</a:t>
            </a:r>
          </a:p>
          <a:p>
            <a:pPr marL="285750" indent="-285750">
              <a:buFont typeface="Arial"/>
              <a:buChar char="•"/>
            </a:pPr>
            <a:r>
              <a:rPr lang="en-US" sz="2200" dirty="0"/>
              <a:t>LSTM can 'remember' farther back than a traditional RNN </a:t>
            </a:r>
          </a:p>
          <a:p>
            <a:pPr marL="285750" indent="-285750">
              <a:buFont typeface="Arial"/>
              <a:buChar char="•"/>
            </a:pPr>
            <a:endParaRPr lang="en-US" dirty="0"/>
          </a:p>
        </p:txBody>
      </p:sp>
      <p:pic>
        <p:nvPicPr>
          <p:cNvPr id="13" name="Picture 13" descr="A close up of a logo&#10;&#10;Description generated with high confidence">
            <a:extLst>
              <a:ext uri="{FF2B5EF4-FFF2-40B4-BE49-F238E27FC236}">
                <a16:creationId xmlns:a16="http://schemas.microsoft.com/office/drawing/2014/main" id="{443D74DF-9733-4C66-8B0D-BE1C4DB1A337}"/>
              </a:ext>
            </a:extLst>
          </p:cNvPr>
          <p:cNvPicPr>
            <a:picLocks noGrp="1" noChangeAspect="1"/>
          </p:cNvPicPr>
          <p:nvPr>
            <p:ph idx="1"/>
          </p:nvPr>
        </p:nvPicPr>
        <p:blipFill>
          <a:blip r:embed="rId3"/>
          <a:stretch>
            <a:fillRect/>
          </a:stretch>
        </p:blipFill>
        <p:spPr>
          <a:xfrm>
            <a:off x="6963188" y="2106316"/>
            <a:ext cx="4355157" cy="4419005"/>
          </a:xfrm>
        </p:spPr>
      </p:pic>
      <p:pic>
        <p:nvPicPr>
          <p:cNvPr id="3" name="Picture 4" descr="A close up of a sign&#10;&#10;Description generated with high confidence">
            <a:extLst>
              <a:ext uri="{FF2B5EF4-FFF2-40B4-BE49-F238E27FC236}">
                <a16:creationId xmlns:a16="http://schemas.microsoft.com/office/drawing/2014/main" id="{ED30749B-6457-4E5D-94A7-C043093399D1}"/>
              </a:ext>
            </a:extLst>
          </p:cNvPr>
          <p:cNvPicPr>
            <a:picLocks noChangeAspect="1"/>
          </p:cNvPicPr>
          <p:nvPr/>
        </p:nvPicPr>
        <p:blipFill>
          <a:blip r:embed="rId4"/>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197393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83A5A55-0580-458D-8BA5-EE67ACFCEAF5}"/>
              </a:ext>
            </a:extLst>
          </p:cNvPr>
          <p:cNvSpPr/>
          <p:nvPr/>
        </p:nvSpPr>
        <p:spPr>
          <a:xfrm>
            <a:off x="5008498" y="268800"/>
            <a:ext cx="6664475" cy="6301618"/>
          </a:xfrm>
          <a:prstGeom prst="ellipse">
            <a:avLst/>
          </a:prstGeom>
          <a:noFill/>
          <a:ln w="57150">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2" name="Title 1">
            <a:extLst>
              <a:ext uri="{FF2B5EF4-FFF2-40B4-BE49-F238E27FC236}">
                <a16:creationId xmlns:a16="http://schemas.microsoft.com/office/drawing/2014/main" id="{E59EAA1C-6CD8-43E6-B337-801362777097}"/>
              </a:ext>
            </a:extLst>
          </p:cNvPr>
          <p:cNvSpPr>
            <a:spLocks noGrp="1"/>
          </p:cNvSpPr>
          <p:nvPr>
            <p:ph type="title"/>
          </p:nvPr>
        </p:nvSpPr>
        <p:spPr>
          <a:xfrm>
            <a:off x="868680" y="1709928"/>
            <a:ext cx="3223383" cy="3848074"/>
          </a:xfrm>
        </p:spPr>
        <p:txBody>
          <a:bodyPr>
            <a:normAutofit/>
          </a:bodyPr>
          <a:lstStyle/>
          <a:p>
            <a:pPr algn="ctr"/>
            <a:r>
              <a:rPr lang="en-US" sz="3200" b="1">
                <a:solidFill>
                  <a:schemeClr val="accent5"/>
                </a:solidFill>
              </a:rPr>
              <a:t>Stage 5: </a:t>
            </a:r>
            <a:br>
              <a:rPr lang="en-US" sz="3200" b="1">
                <a:solidFill>
                  <a:schemeClr val="accent5"/>
                </a:solidFill>
              </a:rPr>
            </a:br>
            <a:r>
              <a:rPr lang="en-US" sz="3200" i="1">
                <a:solidFill>
                  <a:schemeClr val="accent5"/>
                </a:solidFill>
              </a:rPr>
              <a:t>Evaluation</a:t>
            </a:r>
            <a:endParaRPr lang="en-US" i="1">
              <a:solidFill>
                <a:schemeClr val="accent5"/>
              </a:solidFill>
            </a:endParaRPr>
          </a:p>
        </p:txBody>
      </p:sp>
      <p:sp>
        <p:nvSpPr>
          <p:cNvPr id="28" name="Isosceles Triangle 27">
            <a:extLst>
              <a:ext uri="{FF2B5EF4-FFF2-40B4-BE49-F238E27FC236}">
                <a16:creationId xmlns:a16="http://schemas.microsoft.com/office/drawing/2014/main" id="{6E412E04-6FFE-4946-8548-AFEA32735712}"/>
              </a:ext>
            </a:extLst>
          </p:cNvPr>
          <p:cNvSpPr/>
          <p:nvPr/>
        </p:nvSpPr>
        <p:spPr>
          <a:xfrm rot="16200000">
            <a:off x="8193405" y="6429556"/>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F3B1F2A-0F30-4E9D-A102-8BA1A3C5C421}"/>
              </a:ext>
            </a:extLst>
          </p:cNvPr>
          <p:cNvSpPr/>
          <p:nvPr/>
        </p:nvSpPr>
        <p:spPr>
          <a:xfrm>
            <a:off x="6003331" y="1566014"/>
            <a:ext cx="1814285" cy="556381"/>
          </a:xfrm>
          <a:prstGeom prst="roundRect">
            <a:avLst/>
          </a:prstGeom>
          <a:ln/>
          <a:effectLst>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Business Understanding</a:t>
            </a:r>
          </a:p>
        </p:txBody>
      </p:sp>
      <p:sp>
        <p:nvSpPr>
          <p:cNvPr id="10" name="Rectangle: Rounded Corners 9">
            <a:extLst>
              <a:ext uri="{FF2B5EF4-FFF2-40B4-BE49-F238E27FC236}">
                <a16:creationId xmlns:a16="http://schemas.microsoft.com/office/drawing/2014/main" id="{D3CFFE58-7DE9-4393-8490-187CF89D6CCF}"/>
              </a:ext>
            </a:extLst>
          </p:cNvPr>
          <p:cNvSpPr/>
          <p:nvPr/>
        </p:nvSpPr>
        <p:spPr>
          <a:xfrm>
            <a:off x="8966665" y="1566012"/>
            <a:ext cx="1814285" cy="5563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Data Understanding </a:t>
            </a:r>
          </a:p>
        </p:txBody>
      </p:sp>
      <p:sp>
        <p:nvSpPr>
          <p:cNvPr id="12" name="Rectangle: Rounded Corners 11">
            <a:extLst>
              <a:ext uri="{FF2B5EF4-FFF2-40B4-BE49-F238E27FC236}">
                <a16:creationId xmlns:a16="http://schemas.microsoft.com/office/drawing/2014/main" id="{D825FE9F-08E9-4209-A3BE-15A05D3F1178}"/>
              </a:ext>
            </a:extLst>
          </p:cNvPr>
          <p:cNvSpPr/>
          <p:nvPr/>
        </p:nvSpPr>
        <p:spPr>
          <a:xfrm>
            <a:off x="9595613" y="2860202"/>
            <a:ext cx="1814285" cy="55638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Data Preparation</a:t>
            </a:r>
          </a:p>
        </p:txBody>
      </p:sp>
      <p:sp>
        <p:nvSpPr>
          <p:cNvPr id="14" name="Rectangle: Rounded Corners 13">
            <a:extLst>
              <a:ext uri="{FF2B5EF4-FFF2-40B4-BE49-F238E27FC236}">
                <a16:creationId xmlns:a16="http://schemas.microsoft.com/office/drawing/2014/main" id="{5D855121-B856-4FF0-BA2A-C327E2F64377}"/>
              </a:ext>
            </a:extLst>
          </p:cNvPr>
          <p:cNvSpPr/>
          <p:nvPr/>
        </p:nvSpPr>
        <p:spPr>
          <a:xfrm>
            <a:off x="9389996" y="4154394"/>
            <a:ext cx="1814285" cy="55638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Modeling</a:t>
            </a:r>
          </a:p>
        </p:txBody>
      </p:sp>
      <p:pic>
        <p:nvPicPr>
          <p:cNvPr id="16" name="Graphic 55" descr="Cloud">
            <a:extLst>
              <a:ext uri="{FF2B5EF4-FFF2-40B4-BE49-F238E27FC236}">
                <a16:creationId xmlns:a16="http://schemas.microsoft.com/office/drawing/2014/main" id="{6FD31020-869C-4F07-BA0A-07E8AFAE62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41116" y="2475274"/>
            <a:ext cx="1507065" cy="167639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8" name="Rectangle: Rounded Corners 17">
            <a:extLst>
              <a:ext uri="{FF2B5EF4-FFF2-40B4-BE49-F238E27FC236}">
                <a16:creationId xmlns:a16="http://schemas.microsoft.com/office/drawing/2014/main" id="{EEEF8053-86CF-435B-ABBC-E5C38F8DE3C9}"/>
              </a:ext>
            </a:extLst>
          </p:cNvPr>
          <p:cNvSpPr/>
          <p:nvPr/>
        </p:nvSpPr>
        <p:spPr>
          <a:xfrm>
            <a:off x="7430567" y="5182489"/>
            <a:ext cx="1814285" cy="556381"/>
          </a:xfrm>
          <a:prstGeom prst="roundRect">
            <a:avLst/>
          </a:prstGeom>
          <a:effectLst>
            <a:glow rad="228600">
              <a:schemeClr val="accent5">
                <a:satMod val="175000"/>
                <a:alpha val="40000"/>
              </a:schemeClr>
            </a:glow>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Evaluation</a:t>
            </a:r>
          </a:p>
        </p:txBody>
      </p:sp>
      <p:sp>
        <p:nvSpPr>
          <p:cNvPr id="20" name="Rectangle: Rounded Corners 19">
            <a:extLst>
              <a:ext uri="{FF2B5EF4-FFF2-40B4-BE49-F238E27FC236}">
                <a16:creationId xmlns:a16="http://schemas.microsoft.com/office/drawing/2014/main" id="{605554F1-3156-424F-84D6-EEDE1C1258FB}"/>
              </a:ext>
            </a:extLst>
          </p:cNvPr>
          <p:cNvSpPr/>
          <p:nvPr/>
        </p:nvSpPr>
        <p:spPr>
          <a:xfrm>
            <a:off x="5471140" y="3380299"/>
            <a:ext cx="1814285" cy="55638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A7BBE9-5BB8-4349-9E71-2F5BCE33FD24}"/>
              </a:ext>
            </a:extLst>
          </p:cNvPr>
          <p:cNvSpPr txBox="1"/>
          <p:nvPr/>
        </p:nvSpPr>
        <p:spPr>
          <a:xfrm>
            <a:off x="8122116" y="3237274"/>
            <a:ext cx="723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Data</a:t>
            </a:r>
          </a:p>
        </p:txBody>
      </p:sp>
      <p:sp>
        <p:nvSpPr>
          <p:cNvPr id="24" name="Isosceles Triangle 23">
            <a:extLst>
              <a:ext uri="{FF2B5EF4-FFF2-40B4-BE49-F238E27FC236}">
                <a16:creationId xmlns:a16="http://schemas.microsoft.com/office/drawing/2014/main" id="{85BC22F1-FBE5-4FDA-AFD3-FB41A78AE910}"/>
              </a:ext>
            </a:extLst>
          </p:cNvPr>
          <p:cNvSpPr/>
          <p:nvPr/>
        </p:nvSpPr>
        <p:spPr>
          <a:xfrm rot="5340000">
            <a:off x="8193406" y="127938"/>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C1AB5D2B-48A5-483E-AB80-9B84CA644383}"/>
              </a:ext>
            </a:extLst>
          </p:cNvPr>
          <p:cNvSpPr/>
          <p:nvPr/>
        </p:nvSpPr>
        <p:spPr>
          <a:xfrm rot="10980000">
            <a:off x="11531689" y="3272699"/>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CD4238B-2DE0-40A5-9AC3-5A0A64EC0487}"/>
              </a:ext>
            </a:extLst>
          </p:cNvPr>
          <p:cNvSpPr/>
          <p:nvPr/>
        </p:nvSpPr>
        <p:spPr>
          <a:xfrm rot="21480000">
            <a:off x="4867214" y="3273560"/>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525C3FE-0027-4D61-8A3D-72429E0AD96D}"/>
              </a:ext>
            </a:extLst>
          </p:cNvPr>
          <p:cNvCxnSpPr/>
          <p:nvPr/>
        </p:nvCxnSpPr>
        <p:spPr>
          <a:xfrm>
            <a:off x="10079426" y="2219161"/>
            <a:ext cx="382212" cy="599922"/>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893E8BA-71B7-4AC3-96F6-751E14C938F7}"/>
              </a:ext>
            </a:extLst>
          </p:cNvPr>
          <p:cNvCxnSpPr>
            <a:cxnSpLocks/>
          </p:cNvCxnSpPr>
          <p:nvPr/>
        </p:nvCxnSpPr>
        <p:spPr>
          <a:xfrm flipH="1">
            <a:off x="9409353" y="4831731"/>
            <a:ext cx="960358" cy="684589"/>
          </a:xfrm>
          <a:prstGeom prst="straightConnector1">
            <a:avLst/>
          </a:prstGeom>
          <a:ln w="57150">
            <a:solidFill>
              <a:schemeClr val="bg1">
                <a:lumMod val="65000"/>
              </a:schemeClr>
            </a:solidFill>
            <a:headEnd type="non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C96C1C9-FC2E-4595-916E-9BC22D540D84}"/>
              </a:ext>
            </a:extLst>
          </p:cNvPr>
          <p:cNvCxnSpPr/>
          <p:nvPr/>
        </p:nvCxnSpPr>
        <p:spPr>
          <a:xfrm>
            <a:off x="7887920" y="1841937"/>
            <a:ext cx="962783" cy="7257"/>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EA2872-2EA9-42FE-B0AB-0D4ABDF4E6A3}"/>
              </a:ext>
            </a:extLst>
          </p:cNvPr>
          <p:cNvCxnSpPr>
            <a:cxnSpLocks/>
          </p:cNvCxnSpPr>
          <p:nvPr/>
        </p:nvCxnSpPr>
        <p:spPr>
          <a:xfrm flipV="1">
            <a:off x="10355348" y="3445764"/>
            <a:ext cx="128212" cy="633791"/>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A924A6-7BED-44E3-8663-2060433C474E}"/>
              </a:ext>
            </a:extLst>
          </p:cNvPr>
          <p:cNvCxnSpPr>
            <a:cxnSpLocks/>
          </p:cNvCxnSpPr>
          <p:nvPr/>
        </p:nvCxnSpPr>
        <p:spPr>
          <a:xfrm flipH="1" flipV="1">
            <a:off x="7026915" y="2242106"/>
            <a:ext cx="1371270" cy="2881708"/>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15D51C9-8D2E-4E59-9AFD-0965A5E62B67}"/>
              </a:ext>
            </a:extLst>
          </p:cNvPr>
          <p:cNvCxnSpPr/>
          <p:nvPr/>
        </p:nvCxnSpPr>
        <p:spPr>
          <a:xfrm flipH="1" flipV="1">
            <a:off x="6439929" y="4020061"/>
            <a:ext cx="908223" cy="1423090"/>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234D30D-0245-44D9-8747-F31C8A3ECDDB}"/>
              </a:ext>
            </a:extLst>
          </p:cNvPr>
          <p:cNvCxnSpPr/>
          <p:nvPr/>
        </p:nvCxnSpPr>
        <p:spPr>
          <a:xfrm flipV="1">
            <a:off x="6348026" y="2206452"/>
            <a:ext cx="471615" cy="1083276"/>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4" descr="A close up of a sign&#10;&#10;Description generated with high confidence">
            <a:extLst>
              <a:ext uri="{FF2B5EF4-FFF2-40B4-BE49-F238E27FC236}">
                <a16:creationId xmlns:a16="http://schemas.microsoft.com/office/drawing/2014/main" id="{979EDDFB-E868-4F65-A7DF-F4264E1AD6F9}"/>
              </a:ext>
            </a:extLst>
          </p:cNvPr>
          <p:cNvPicPr>
            <a:picLocks noChangeAspect="1"/>
          </p:cNvPicPr>
          <p:nvPr/>
        </p:nvPicPr>
        <p:blipFill>
          <a:blip r:embed="rId4"/>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3323201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EDF3-A281-44D5-BA7E-8C7E684EAFA6}"/>
              </a:ext>
            </a:extLst>
          </p:cNvPr>
          <p:cNvSpPr>
            <a:spLocks noGrp="1"/>
          </p:cNvSpPr>
          <p:nvPr>
            <p:ph type="title"/>
          </p:nvPr>
        </p:nvSpPr>
        <p:spPr/>
        <p:txBody>
          <a:bodyPr/>
          <a:lstStyle/>
          <a:p>
            <a:r>
              <a:rPr lang="en-US">
                <a:solidFill>
                  <a:schemeClr val="accent5"/>
                </a:solidFill>
              </a:rPr>
              <a:t>Evaluation</a:t>
            </a:r>
          </a:p>
        </p:txBody>
      </p:sp>
      <p:sp>
        <p:nvSpPr>
          <p:cNvPr id="3" name="Text Placeholder 2">
            <a:extLst>
              <a:ext uri="{FF2B5EF4-FFF2-40B4-BE49-F238E27FC236}">
                <a16:creationId xmlns:a16="http://schemas.microsoft.com/office/drawing/2014/main" id="{A19522A2-455F-4FBC-A49F-46B600F67CE6}"/>
              </a:ext>
            </a:extLst>
          </p:cNvPr>
          <p:cNvSpPr>
            <a:spLocks noGrp="1"/>
          </p:cNvSpPr>
          <p:nvPr>
            <p:ph type="body" idx="1"/>
          </p:nvPr>
        </p:nvSpPr>
        <p:spPr>
          <a:xfrm>
            <a:off x="986172" y="2003684"/>
            <a:ext cx="3313119" cy="838289"/>
          </a:xfrm>
        </p:spPr>
        <p:txBody>
          <a:bodyPr>
            <a:normAutofit/>
          </a:bodyPr>
          <a:lstStyle/>
          <a:p>
            <a:r>
              <a:rPr lang="en-US" sz="2200">
                <a:solidFill>
                  <a:schemeClr val="accent6"/>
                </a:solidFill>
              </a:rPr>
              <a:t>Seasonal Naïve Model</a:t>
            </a:r>
          </a:p>
        </p:txBody>
      </p:sp>
      <p:sp>
        <p:nvSpPr>
          <p:cNvPr id="4" name="Content Placeholder 3">
            <a:extLst>
              <a:ext uri="{FF2B5EF4-FFF2-40B4-BE49-F238E27FC236}">
                <a16:creationId xmlns:a16="http://schemas.microsoft.com/office/drawing/2014/main" id="{67D13932-B80F-4708-B319-52A1A15131FF}"/>
              </a:ext>
            </a:extLst>
          </p:cNvPr>
          <p:cNvSpPr>
            <a:spLocks noGrp="1"/>
          </p:cNvSpPr>
          <p:nvPr>
            <p:ph sz="half" idx="2"/>
          </p:nvPr>
        </p:nvSpPr>
        <p:spPr>
          <a:xfrm>
            <a:off x="986172" y="2820345"/>
            <a:ext cx="3313119" cy="2982889"/>
          </a:xfrm>
        </p:spPr>
        <p:txBody>
          <a:bodyPr vert="horz" lIns="91440" tIns="45720" rIns="91440" bIns="45720" rtlCol="0" anchor="t">
            <a:normAutofit lnSpcReduction="10000"/>
          </a:bodyPr>
          <a:lstStyle/>
          <a:p>
            <a:r>
              <a:rPr lang="en-US"/>
              <a:t>Least performing model</a:t>
            </a:r>
          </a:p>
          <a:p>
            <a:r>
              <a:rPr lang="en-US"/>
              <a:t>Baseline to improve our other models</a:t>
            </a:r>
          </a:p>
        </p:txBody>
      </p:sp>
      <p:sp>
        <p:nvSpPr>
          <p:cNvPr id="5" name="Text Placeholder 4">
            <a:extLst>
              <a:ext uri="{FF2B5EF4-FFF2-40B4-BE49-F238E27FC236}">
                <a16:creationId xmlns:a16="http://schemas.microsoft.com/office/drawing/2014/main" id="{41891B9D-6B22-42C1-8B5E-CA81552D1269}"/>
              </a:ext>
            </a:extLst>
          </p:cNvPr>
          <p:cNvSpPr>
            <a:spLocks noGrp="1"/>
          </p:cNvSpPr>
          <p:nvPr>
            <p:ph type="body" sz="quarter" idx="3"/>
          </p:nvPr>
        </p:nvSpPr>
        <p:spPr>
          <a:xfrm>
            <a:off x="7769294" y="2003684"/>
            <a:ext cx="3500025" cy="838289"/>
          </a:xfrm>
        </p:spPr>
        <p:txBody>
          <a:bodyPr>
            <a:normAutofit/>
          </a:bodyPr>
          <a:lstStyle/>
          <a:p>
            <a:r>
              <a:rPr lang="en-US" sz="2200">
                <a:solidFill>
                  <a:schemeClr val="accent1"/>
                </a:solidFill>
              </a:rPr>
              <a:t>LSTM Model</a:t>
            </a:r>
          </a:p>
        </p:txBody>
      </p:sp>
      <p:sp>
        <p:nvSpPr>
          <p:cNvPr id="6" name="Content Placeholder 5">
            <a:extLst>
              <a:ext uri="{FF2B5EF4-FFF2-40B4-BE49-F238E27FC236}">
                <a16:creationId xmlns:a16="http://schemas.microsoft.com/office/drawing/2014/main" id="{E20F03EB-2FEE-4FBC-8056-7EC47DC72745}"/>
              </a:ext>
            </a:extLst>
          </p:cNvPr>
          <p:cNvSpPr>
            <a:spLocks noGrp="1"/>
          </p:cNvSpPr>
          <p:nvPr>
            <p:ph sz="quarter" idx="4"/>
          </p:nvPr>
        </p:nvSpPr>
        <p:spPr>
          <a:xfrm>
            <a:off x="7769294" y="2838929"/>
            <a:ext cx="3509317" cy="3298839"/>
          </a:xfrm>
        </p:spPr>
        <p:txBody>
          <a:bodyPr vert="horz" lIns="91440" tIns="45720" rIns="91440" bIns="45720" rtlCol="0" anchor="t">
            <a:normAutofit lnSpcReduction="10000"/>
          </a:bodyPr>
          <a:lstStyle/>
          <a:p>
            <a:r>
              <a:rPr lang="en-US"/>
              <a:t>Best Model</a:t>
            </a:r>
          </a:p>
          <a:p>
            <a:r>
              <a:rPr lang="en-US"/>
              <a:t>Averaged an RMSE of 4 in test/train set</a:t>
            </a:r>
          </a:p>
          <a:p>
            <a:r>
              <a:rPr lang="en-US"/>
              <a:t>Improved prediction by more than double (than ARIMA) on average considering RMSE and MAPE</a:t>
            </a:r>
          </a:p>
        </p:txBody>
      </p:sp>
      <p:sp>
        <p:nvSpPr>
          <p:cNvPr id="8" name="Text Placeholder 2">
            <a:extLst>
              <a:ext uri="{FF2B5EF4-FFF2-40B4-BE49-F238E27FC236}">
                <a16:creationId xmlns:a16="http://schemas.microsoft.com/office/drawing/2014/main" id="{021B2D5D-A8E2-4094-B69F-98617006E136}"/>
              </a:ext>
            </a:extLst>
          </p:cNvPr>
          <p:cNvSpPr txBox="1">
            <a:spLocks/>
          </p:cNvSpPr>
          <p:nvPr/>
        </p:nvSpPr>
        <p:spPr>
          <a:xfrm>
            <a:off x="4373477" y="1997933"/>
            <a:ext cx="3313119" cy="838289"/>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cap="none" baseline="0">
                <a:solidFill>
                  <a:schemeClr val="tx1"/>
                </a:solidFill>
                <a:latin typeface="+mn-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200">
                <a:solidFill>
                  <a:schemeClr val="accent3"/>
                </a:solidFill>
              </a:rPr>
              <a:t>ARIMA Model</a:t>
            </a:r>
          </a:p>
        </p:txBody>
      </p:sp>
      <p:sp>
        <p:nvSpPr>
          <p:cNvPr id="10" name="Content Placeholder 3">
            <a:extLst>
              <a:ext uri="{FF2B5EF4-FFF2-40B4-BE49-F238E27FC236}">
                <a16:creationId xmlns:a16="http://schemas.microsoft.com/office/drawing/2014/main" id="{709298FC-9CF9-44E9-A4C9-12BC614F0024}"/>
              </a:ext>
            </a:extLst>
          </p:cNvPr>
          <p:cNvSpPr txBox="1">
            <a:spLocks/>
          </p:cNvSpPr>
          <p:nvPr/>
        </p:nvSpPr>
        <p:spPr>
          <a:xfrm>
            <a:off x="4373478" y="2843349"/>
            <a:ext cx="3313119" cy="2982889"/>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Average performing model</a:t>
            </a:r>
          </a:p>
          <a:p>
            <a:r>
              <a:rPr lang="en-US"/>
              <a:t>Improvement of RMSE of 1-2 from Seasonal Naïve Model on average</a:t>
            </a:r>
          </a:p>
        </p:txBody>
      </p:sp>
      <p:pic>
        <p:nvPicPr>
          <p:cNvPr id="7" name="Picture 4" descr="A close up of a sign&#10;&#10;Description generated with high confidence">
            <a:extLst>
              <a:ext uri="{FF2B5EF4-FFF2-40B4-BE49-F238E27FC236}">
                <a16:creationId xmlns:a16="http://schemas.microsoft.com/office/drawing/2014/main" id="{3394C24B-297C-4761-B307-7E1AB4D8542A}"/>
              </a:ext>
            </a:extLst>
          </p:cNvPr>
          <p:cNvPicPr>
            <a:picLocks noChangeAspect="1"/>
          </p:cNvPicPr>
          <p:nvPr/>
        </p:nvPicPr>
        <p:blipFill>
          <a:blip r:embed="rId3"/>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265980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C7B09-966B-4F3B-AEAF-34C47A8AB8B6}"/>
              </a:ext>
            </a:extLst>
          </p:cNvPr>
          <p:cNvSpPr>
            <a:spLocks noGrp="1"/>
          </p:cNvSpPr>
          <p:nvPr>
            <p:ph type="title"/>
          </p:nvPr>
        </p:nvSpPr>
        <p:spPr/>
        <p:txBody>
          <a:bodyPr/>
          <a:lstStyle/>
          <a:p>
            <a:r>
              <a:rPr lang="en-US"/>
              <a:t>Online – STYLE105_</a:t>
            </a:r>
            <a:r>
              <a:rPr lang="en-US" b="1">
                <a:solidFill>
                  <a:schemeClr val="accent3"/>
                </a:solidFill>
              </a:rPr>
              <a:t>PURPLE </a:t>
            </a:r>
            <a:r>
              <a:rPr lang="en-US"/>
              <a:t>(ARIMA)</a:t>
            </a:r>
          </a:p>
        </p:txBody>
      </p:sp>
      <p:pic>
        <p:nvPicPr>
          <p:cNvPr id="5" name="Picture 5" descr="A screenshot of a cell phone&#10;&#10;Description generated with very high confidence">
            <a:extLst>
              <a:ext uri="{FF2B5EF4-FFF2-40B4-BE49-F238E27FC236}">
                <a16:creationId xmlns:a16="http://schemas.microsoft.com/office/drawing/2014/main" id="{5CE2A2A8-461C-4573-9955-1BA7893AABA7}"/>
              </a:ext>
            </a:extLst>
          </p:cNvPr>
          <p:cNvPicPr>
            <a:picLocks noGrp="1" noChangeAspect="1"/>
          </p:cNvPicPr>
          <p:nvPr>
            <p:ph sz="half" idx="1"/>
          </p:nvPr>
        </p:nvPicPr>
        <p:blipFill>
          <a:blip r:embed="rId2"/>
          <a:stretch>
            <a:fillRect/>
          </a:stretch>
        </p:blipFill>
        <p:spPr>
          <a:xfrm>
            <a:off x="6435191" y="1802173"/>
            <a:ext cx="5584741" cy="3708783"/>
          </a:xfrm>
        </p:spPr>
      </p:pic>
      <p:pic>
        <p:nvPicPr>
          <p:cNvPr id="7" name="Picture 7" descr="A screenshot of a social media app for a photo&#10;&#10;Description generated with high confidence">
            <a:extLst>
              <a:ext uri="{FF2B5EF4-FFF2-40B4-BE49-F238E27FC236}">
                <a16:creationId xmlns:a16="http://schemas.microsoft.com/office/drawing/2014/main" id="{B66DA562-5E0B-4AE6-B47C-AE32B92C04C0}"/>
              </a:ext>
            </a:extLst>
          </p:cNvPr>
          <p:cNvPicPr>
            <a:picLocks noGrp="1" noChangeAspect="1"/>
          </p:cNvPicPr>
          <p:nvPr>
            <p:ph sz="half" idx="2"/>
          </p:nvPr>
        </p:nvPicPr>
        <p:blipFill>
          <a:blip r:embed="rId3"/>
          <a:stretch>
            <a:fillRect/>
          </a:stretch>
        </p:blipFill>
        <p:spPr>
          <a:xfrm>
            <a:off x="307446" y="1658400"/>
            <a:ext cx="5570363" cy="3723160"/>
          </a:xfrm>
        </p:spPr>
      </p:pic>
      <p:graphicFrame>
        <p:nvGraphicFramePr>
          <p:cNvPr id="10" name="Table 10">
            <a:extLst>
              <a:ext uri="{FF2B5EF4-FFF2-40B4-BE49-F238E27FC236}">
                <a16:creationId xmlns:a16="http://schemas.microsoft.com/office/drawing/2014/main" id="{B67D249B-C032-40EA-91A5-1A5C71D9EFC5}"/>
              </a:ext>
            </a:extLst>
          </p:cNvPr>
          <p:cNvGraphicFramePr>
            <a:graphicFrameLocks noGrp="1"/>
          </p:cNvGraphicFramePr>
          <p:nvPr>
            <p:extLst>
              <p:ext uri="{D42A27DB-BD31-4B8C-83A1-F6EECF244321}">
                <p14:modId xmlns:p14="http://schemas.microsoft.com/office/powerpoint/2010/main" val="534087057"/>
              </p:ext>
            </p:extLst>
          </p:nvPr>
        </p:nvGraphicFramePr>
        <p:xfrm>
          <a:off x="2584828" y="5696088"/>
          <a:ext cx="6227973" cy="1111365"/>
        </p:xfrm>
        <a:graphic>
          <a:graphicData uri="http://schemas.openxmlformats.org/drawingml/2006/table">
            <a:tbl>
              <a:tblPr firstRow="1" bandRow="1">
                <a:tableStyleId>{5C22544A-7EE6-4342-B048-85BDC9FD1C3A}</a:tableStyleId>
              </a:tblPr>
              <a:tblGrid>
                <a:gridCol w="2075991">
                  <a:extLst>
                    <a:ext uri="{9D8B030D-6E8A-4147-A177-3AD203B41FA5}">
                      <a16:colId xmlns:a16="http://schemas.microsoft.com/office/drawing/2014/main" val="2290419401"/>
                    </a:ext>
                  </a:extLst>
                </a:gridCol>
                <a:gridCol w="2075991">
                  <a:extLst>
                    <a:ext uri="{9D8B030D-6E8A-4147-A177-3AD203B41FA5}">
                      <a16:colId xmlns:a16="http://schemas.microsoft.com/office/drawing/2014/main" val="2348081275"/>
                    </a:ext>
                  </a:extLst>
                </a:gridCol>
                <a:gridCol w="2075991">
                  <a:extLst>
                    <a:ext uri="{9D8B030D-6E8A-4147-A177-3AD203B41FA5}">
                      <a16:colId xmlns:a16="http://schemas.microsoft.com/office/drawing/2014/main" val="98070420"/>
                    </a:ext>
                  </a:extLst>
                </a:gridCol>
              </a:tblGrid>
              <a:tr h="745605">
                <a:tc>
                  <a:txBody>
                    <a:bodyPr/>
                    <a:lstStyle/>
                    <a:p>
                      <a:r>
                        <a:rPr lang="en-US"/>
                        <a:t>Root Mean Squared Error</a:t>
                      </a:r>
                    </a:p>
                  </a:txBody>
                  <a:tcPr/>
                </a:tc>
                <a:tc>
                  <a:txBody>
                    <a:bodyPr/>
                    <a:lstStyle/>
                    <a:p>
                      <a:r>
                        <a:rPr lang="en-US"/>
                        <a:t>Mean Absolute Error</a:t>
                      </a:r>
                    </a:p>
                  </a:txBody>
                  <a:tcPr/>
                </a:tc>
                <a:tc>
                  <a:txBody>
                    <a:bodyPr/>
                    <a:lstStyle/>
                    <a:p>
                      <a:r>
                        <a:rPr lang="en-US"/>
                        <a:t>Mean Absolute Percentage Error</a:t>
                      </a:r>
                    </a:p>
                  </a:txBody>
                  <a:tcPr/>
                </a:tc>
                <a:extLst>
                  <a:ext uri="{0D108BD9-81ED-4DB2-BD59-A6C34878D82A}">
                    <a16:rowId xmlns:a16="http://schemas.microsoft.com/office/drawing/2014/main" val="1662680064"/>
                  </a:ext>
                </a:extLst>
              </a:tr>
              <a:tr h="231742">
                <a:tc>
                  <a:txBody>
                    <a:bodyPr/>
                    <a:lstStyle/>
                    <a:p>
                      <a:r>
                        <a:rPr lang="en-US" dirty="0"/>
                        <a:t>6.55</a:t>
                      </a:r>
                    </a:p>
                  </a:txBody>
                  <a:tcPr/>
                </a:tc>
                <a:tc>
                  <a:txBody>
                    <a:bodyPr/>
                    <a:lstStyle/>
                    <a:p>
                      <a:r>
                        <a:rPr lang="en-US" dirty="0"/>
                        <a:t>5.19</a:t>
                      </a:r>
                    </a:p>
                  </a:txBody>
                  <a:tcPr/>
                </a:tc>
                <a:tc>
                  <a:txBody>
                    <a:bodyPr/>
                    <a:lstStyle/>
                    <a:p>
                      <a:r>
                        <a:rPr lang="en-US" dirty="0"/>
                        <a:t>96.49%</a:t>
                      </a:r>
                    </a:p>
                  </a:txBody>
                  <a:tcPr/>
                </a:tc>
                <a:extLst>
                  <a:ext uri="{0D108BD9-81ED-4DB2-BD59-A6C34878D82A}">
                    <a16:rowId xmlns:a16="http://schemas.microsoft.com/office/drawing/2014/main" val="1710009244"/>
                  </a:ext>
                </a:extLst>
              </a:tr>
            </a:tbl>
          </a:graphicData>
        </a:graphic>
      </p:graphicFrame>
      <p:sp>
        <p:nvSpPr>
          <p:cNvPr id="12" name="Rectangle 11">
            <a:extLst>
              <a:ext uri="{FF2B5EF4-FFF2-40B4-BE49-F238E27FC236}">
                <a16:creationId xmlns:a16="http://schemas.microsoft.com/office/drawing/2014/main" id="{01EDEB8A-03E7-4740-A686-A7E9D9273A68}"/>
              </a:ext>
            </a:extLst>
          </p:cNvPr>
          <p:cNvSpPr/>
          <p:nvPr/>
        </p:nvSpPr>
        <p:spPr>
          <a:xfrm>
            <a:off x="2198" y="5711197"/>
            <a:ext cx="2458994" cy="114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pic>
        <p:nvPicPr>
          <p:cNvPr id="4" name="Picture 4" descr="A close up of a sign&#10;&#10;Description generated with high confidence">
            <a:extLst>
              <a:ext uri="{FF2B5EF4-FFF2-40B4-BE49-F238E27FC236}">
                <a16:creationId xmlns:a16="http://schemas.microsoft.com/office/drawing/2014/main" id="{0D6852C2-526E-4C31-9DCE-A9B6DDA7D224}"/>
              </a:ext>
            </a:extLst>
          </p:cNvPr>
          <p:cNvPicPr>
            <a:picLocks noChangeAspect="1"/>
          </p:cNvPicPr>
          <p:nvPr/>
        </p:nvPicPr>
        <p:blipFill>
          <a:blip r:embed="rId4"/>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87112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C7B09-966B-4F3B-AEAF-34C47A8AB8B6}"/>
              </a:ext>
            </a:extLst>
          </p:cNvPr>
          <p:cNvSpPr>
            <a:spLocks noGrp="1"/>
          </p:cNvSpPr>
          <p:nvPr>
            <p:ph type="title"/>
          </p:nvPr>
        </p:nvSpPr>
        <p:spPr/>
        <p:txBody>
          <a:bodyPr/>
          <a:lstStyle/>
          <a:p>
            <a:r>
              <a:rPr lang="en-US"/>
              <a:t>Online – STYLE105_</a:t>
            </a:r>
            <a:r>
              <a:rPr lang="en-US" b="1">
                <a:solidFill>
                  <a:schemeClr val="accent3"/>
                </a:solidFill>
              </a:rPr>
              <a:t>PURPLE </a:t>
            </a:r>
            <a:r>
              <a:rPr lang="en-US"/>
              <a:t>(LSTM)</a:t>
            </a:r>
          </a:p>
        </p:txBody>
      </p:sp>
      <p:graphicFrame>
        <p:nvGraphicFramePr>
          <p:cNvPr id="10" name="Table 10">
            <a:extLst>
              <a:ext uri="{FF2B5EF4-FFF2-40B4-BE49-F238E27FC236}">
                <a16:creationId xmlns:a16="http://schemas.microsoft.com/office/drawing/2014/main" id="{B67D249B-C032-40EA-91A5-1A5C71D9EFC5}"/>
              </a:ext>
            </a:extLst>
          </p:cNvPr>
          <p:cNvGraphicFramePr>
            <a:graphicFrameLocks noGrp="1"/>
          </p:cNvGraphicFramePr>
          <p:nvPr>
            <p:extLst>
              <p:ext uri="{D42A27DB-BD31-4B8C-83A1-F6EECF244321}">
                <p14:modId xmlns:p14="http://schemas.microsoft.com/office/powerpoint/2010/main" val="3367475690"/>
              </p:ext>
            </p:extLst>
          </p:nvPr>
        </p:nvGraphicFramePr>
        <p:xfrm>
          <a:off x="2584828" y="5696088"/>
          <a:ext cx="6227973" cy="1111365"/>
        </p:xfrm>
        <a:graphic>
          <a:graphicData uri="http://schemas.openxmlformats.org/drawingml/2006/table">
            <a:tbl>
              <a:tblPr firstRow="1" bandRow="1">
                <a:tableStyleId>{5C22544A-7EE6-4342-B048-85BDC9FD1C3A}</a:tableStyleId>
              </a:tblPr>
              <a:tblGrid>
                <a:gridCol w="2075991">
                  <a:extLst>
                    <a:ext uri="{9D8B030D-6E8A-4147-A177-3AD203B41FA5}">
                      <a16:colId xmlns:a16="http://schemas.microsoft.com/office/drawing/2014/main" val="2290419401"/>
                    </a:ext>
                  </a:extLst>
                </a:gridCol>
                <a:gridCol w="2075991">
                  <a:extLst>
                    <a:ext uri="{9D8B030D-6E8A-4147-A177-3AD203B41FA5}">
                      <a16:colId xmlns:a16="http://schemas.microsoft.com/office/drawing/2014/main" val="2348081275"/>
                    </a:ext>
                  </a:extLst>
                </a:gridCol>
                <a:gridCol w="2075991">
                  <a:extLst>
                    <a:ext uri="{9D8B030D-6E8A-4147-A177-3AD203B41FA5}">
                      <a16:colId xmlns:a16="http://schemas.microsoft.com/office/drawing/2014/main" val="98070420"/>
                    </a:ext>
                  </a:extLst>
                </a:gridCol>
              </a:tblGrid>
              <a:tr h="745605">
                <a:tc>
                  <a:txBody>
                    <a:bodyPr/>
                    <a:lstStyle/>
                    <a:p>
                      <a:r>
                        <a:rPr lang="en-US"/>
                        <a:t>Root Mean Squared Error</a:t>
                      </a:r>
                    </a:p>
                  </a:txBody>
                  <a:tcPr/>
                </a:tc>
                <a:tc>
                  <a:txBody>
                    <a:bodyPr/>
                    <a:lstStyle/>
                    <a:p>
                      <a:r>
                        <a:rPr lang="en-US"/>
                        <a:t>Mean Absolute Error</a:t>
                      </a:r>
                    </a:p>
                  </a:txBody>
                  <a:tcPr/>
                </a:tc>
                <a:tc>
                  <a:txBody>
                    <a:bodyPr/>
                    <a:lstStyle/>
                    <a:p>
                      <a:r>
                        <a:rPr lang="en-US"/>
                        <a:t>Mean Absolute Percentage Error</a:t>
                      </a:r>
                    </a:p>
                  </a:txBody>
                  <a:tcPr/>
                </a:tc>
                <a:extLst>
                  <a:ext uri="{0D108BD9-81ED-4DB2-BD59-A6C34878D82A}">
                    <a16:rowId xmlns:a16="http://schemas.microsoft.com/office/drawing/2014/main" val="1662680064"/>
                  </a:ext>
                </a:extLst>
              </a:tr>
              <a:tr h="231742">
                <a:tc>
                  <a:txBody>
                    <a:bodyPr/>
                    <a:lstStyle/>
                    <a:p>
                      <a:pPr lvl="0">
                        <a:buNone/>
                      </a:pPr>
                      <a:r>
                        <a:rPr lang="en-US" sz="1800" b="0" i="0" u="none" strike="noStrike" noProof="0" dirty="0">
                          <a:latin typeface="Avenir Next LT Pro"/>
                        </a:rPr>
                        <a:t>4.58</a:t>
                      </a:r>
                      <a:endParaRPr lang="en-US" dirty="0"/>
                    </a:p>
                  </a:txBody>
                  <a:tcPr/>
                </a:tc>
                <a:tc>
                  <a:txBody>
                    <a:bodyPr/>
                    <a:lstStyle/>
                    <a:p>
                      <a:pPr lvl="0">
                        <a:buNone/>
                      </a:pPr>
                      <a:r>
                        <a:rPr lang="en-US" sz="1800" b="0" i="0" u="none" strike="noStrike" noProof="0" dirty="0">
                          <a:latin typeface="Avenir Next LT Pro"/>
                        </a:rPr>
                        <a:t>3.89</a:t>
                      </a:r>
                      <a:endParaRPr lang="en-US" dirty="0"/>
                    </a:p>
                  </a:txBody>
                  <a:tcPr/>
                </a:tc>
                <a:tc>
                  <a:txBody>
                    <a:bodyPr/>
                    <a:lstStyle/>
                    <a:p>
                      <a:pPr lvl="0">
                        <a:buNone/>
                      </a:pPr>
                      <a:r>
                        <a:rPr lang="en-US" sz="1800" b="0" i="0" u="none" strike="noStrike" noProof="0" dirty="0">
                          <a:latin typeface="Avenir Next LT Pro"/>
                        </a:rPr>
                        <a:t>37.2</a:t>
                      </a:r>
                      <a:r>
                        <a:rPr lang="en-US" dirty="0"/>
                        <a:t>%</a:t>
                      </a:r>
                    </a:p>
                  </a:txBody>
                  <a:tcPr/>
                </a:tc>
                <a:extLst>
                  <a:ext uri="{0D108BD9-81ED-4DB2-BD59-A6C34878D82A}">
                    <a16:rowId xmlns:a16="http://schemas.microsoft.com/office/drawing/2014/main" val="1710009244"/>
                  </a:ext>
                </a:extLst>
              </a:tr>
            </a:tbl>
          </a:graphicData>
        </a:graphic>
      </p:graphicFrame>
      <p:sp>
        <p:nvSpPr>
          <p:cNvPr id="12" name="Rectangle 11">
            <a:extLst>
              <a:ext uri="{FF2B5EF4-FFF2-40B4-BE49-F238E27FC236}">
                <a16:creationId xmlns:a16="http://schemas.microsoft.com/office/drawing/2014/main" id="{01EDEB8A-03E7-4740-A686-A7E9D9273A68}"/>
              </a:ext>
            </a:extLst>
          </p:cNvPr>
          <p:cNvSpPr/>
          <p:nvPr/>
        </p:nvSpPr>
        <p:spPr>
          <a:xfrm>
            <a:off x="2198" y="5711197"/>
            <a:ext cx="2458994" cy="114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pic>
        <p:nvPicPr>
          <p:cNvPr id="4" name="Picture 4" descr="A close up of a sign&#10;&#10;Description generated with high confidence">
            <a:extLst>
              <a:ext uri="{FF2B5EF4-FFF2-40B4-BE49-F238E27FC236}">
                <a16:creationId xmlns:a16="http://schemas.microsoft.com/office/drawing/2014/main" id="{0D6852C2-526E-4C31-9DCE-A9B6DDA7D224}"/>
              </a:ext>
            </a:extLst>
          </p:cNvPr>
          <p:cNvPicPr>
            <a:picLocks noChangeAspect="1"/>
          </p:cNvPicPr>
          <p:nvPr/>
        </p:nvPicPr>
        <p:blipFill>
          <a:blip r:embed="rId3"/>
          <a:stretch>
            <a:fillRect/>
          </a:stretch>
        </p:blipFill>
        <p:spPr>
          <a:xfrm>
            <a:off x="11479427" y="6092795"/>
            <a:ext cx="518984" cy="686033"/>
          </a:xfrm>
          <a:prstGeom prst="rect">
            <a:avLst/>
          </a:prstGeom>
        </p:spPr>
      </p:pic>
      <p:pic>
        <p:nvPicPr>
          <p:cNvPr id="20" name="Picture 20">
            <a:extLst>
              <a:ext uri="{FF2B5EF4-FFF2-40B4-BE49-F238E27FC236}">
                <a16:creationId xmlns:a16="http://schemas.microsoft.com/office/drawing/2014/main" id="{537A2F30-1811-4FBB-AC7A-0736DB8B10C0}"/>
              </a:ext>
            </a:extLst>
          </p:cNvPr>
          <p:cNvPicPr>
            <a:picLocks noGrp="1" noChangeAspect="1"/>
          </p:cNvPicPr>
          <p:nvPr>
            <p:ph sz="half" idx="1"/>
          </p:nvPr>
        </p:nvPicPr>
        <p:blipFill>
          <a:blip r:embed="rId4"/>
          <a:stretch>
            <a:fillRect/>
          </a:stretch>
        </p:blipFill>
        <p:spPr>
          <a:xfrm>
            <a:off x="353569" y="1830928"/>
            <a:ext cx="5527231" cy="3737538"/>
          </a:xfrm>
        </p:spPr>
      </p:pic>
      <p:pic>
        <p:nvPicPr>
          <p:cNvPr id="22" name="Picture 22" descr="A picture containing photo&#10;&#10;Description generated with very high confidence">
            <a:extLst>
              <a:ext uri="{FF2B5EF4-FFF2-40B4-BE49-F238E27FC236}">
                <a16:creationId xmlns:a16="http://schemas.microsoft.com/office/drawing/2014/main" id="{65A74315-11D7-40EF-B029-8EF1F78ACA45}"/>
              </a:ext>
            </a:extLst>
          </p:cNvPr>
          <p:cNvPicPr>
            <a:picLocks noGrp="1" noChangeAspect="1"/>
          </p:cNvPicPr>
          <p:nvPr>
            <p:ph sz="half" idx="2"/>
          </p:nvPr>
        </p:nvPicPr>
        <p:blipFill>
          <a:blip r:embed="rId5"/>
          <a:stretch>
            <a:fillRect/>
          </a:stretch>
        </p:blipFill>
        <p:spPr>
          <a:xfrm>
            <a:off x="5880800" y="1830928"/>
            <a:ext cx="6117611" cy="3737538"/>
          </a:xfrm>
        </p:spPr>
      </p:pic>
    </p:spTree>
    <p:extLst>
      <p:ext uri="{BB962C8B-B14F-4D97-AF65-F5344CB8AC3E}">
        <p14:creationId xmlns:p14="http://schemas.microsoft.com/office/powerpoint/2010/main" val="235781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A screenshot of a cell phone&#10;&#10;Description generated with very high confidence">
            <a:extLst>
              <a:ext uri="{FF2B5EF4-FFF2-40B4-BE49-F238E27FC236}">
                <a16:creationId xmlns:a16="http://schemas.microsoft.com/office/drawing/2014/main" id="{CD7901C1-0514-4B0C-8BEA-FA8A04E492AF}"/>
              </a:ext>
            </a:extLst>
          </p:cNvPr>
          <p:cNvPicPr>
            <a:picLocks noChangeAspect="1"/>
          </p:cNvPicPr>
          <p:nvPr/>
        </p:nvPicPr>
        <p:blipFill>
          <a:blip r:embed="rId2"/>
          <a:stretch>
            <a:fillRect/>
          </a:stretch>
        </p:blipFill>
        <p:spPr>
          <a:xfrm>
            <a:off x="6205931" y="1688675"/>
            <a:ext cx="5738335" cy="3819510"/>
          </a:xfrm>
          <a:prstGeom prst="rect">
            <a:avLst/>
          </a:prstGeom>
        </p:spPr>
      </p:pic>
      <p:sp>
        <p:nvSpPr>
          <p:cNvPr id="2" name="Title 1">
            <a:extLst>
              <a:ext uri="{FF2B5EF4-FFF2-40B4-BE49-F238E27FC236}">
                <a16:creationId xmlns:a16="http://schemas.microsoft.com/office/drawing/2014/main" id="{F569E161-1E33-48E8-8C34-9568754A51AD}"/>
              </a:ext>
            </a:extLst>
          </p:cNvPr>
          <p:cNvSpPr>
            <a:spLocks noGrp="1"/>
          </p:cNvSpPr>
          <p:nvPr>
            <p:ph type="title"/>
          </p:nvPr>
        </p:nvSpPr>
        <p:spPr/>
        <p:txBody>
          <a:bodyPr/>
          <a:lstStyle/>
          <a:p>
            <a:r>
              <a:rPr lang="en-US"/>
              <a:t>Brick and Mortar – STYLE009_</a:t>
            </a:r>
            <a:r>
              <a:rPr lang="en-US" b="1">
                <a:solidFill>
                  <a:schemeClr val="accent4"/>
                </a:solidFill>
              </a:rPr>
              <a:t>BLUE </a:t>
            </a:r>
            <a:r>
              <a:rPr lang="en-US"/>
              <a:t>(LSTM)</a:t>
            </a:r>
          </a:p>
        </p:txBody>
      </p:sp>
      <p:pic>
        <p:nvPicPr>
          <p:cNvPr id="5" name="Picture 5" descr="A screenshot of a cell phone&#10;&#10;Description generated with very high confidence">
            <a:extLst>
              <a:ext uri="{FF2B5EF4-FFF2-40B4-BE49-F238E27FC236}">
                <a16:creationId xmlns:a16="http://schemas.microsoft.com/office/drawing/2014/main" id="{5BF8FDD7-66BF-4D98-98B0-9FE3EECF93AF}"/>
              </a:ext>
            </a:extLst>
          </p:cNvPr>
          <p:cNvPicPr>
            <a:picLocks noGrp="1" noChangeAspect="1"/>
          </p:cNvPicPr>
          <p:nvPr>
            <p:ph sz="half" idx="1"/>
          </p:nvPr>
        </p:nvPicPr>
        <p:blipFill>
          <a:blip r:embed="rId3"/>
          <a:stretch>
            <a:fillRect/>
          </a:stretch>
        </p:blipFill>
        <p:spPr>
          <a:xfrm>
            <a:off x="224173" y="1687155"/>
            <a:ext cx="5742891" cy="3823801"/>
          </a:xfrm>
        </p:spPr>
      </p:pic>
      <p:graphicFrame>
        <p:nvGraphicFramePr>
          <p:cNvPr id="10" name="Table 10">
            <a:extLst>
              <a:ext uri="{FF2B5EF4-FFF2-40B4-BE49-F238E27FC236}">
                <a16:creationId xmlns:a16="http://schemas.microsoft.com/office/drawing/2014/main" id="{2F88EE6D-9E89-4FE9-807E-6F048E95239E}"/>
              </a:ext>
            </a:extLst>
          </p:cNvPr>
          <p:cNvGraphicFramePr>
            <a:graphicFrameLocks noGrp="1"/>
          </p:cNvGraphicFramePr>
          <p:nvPr>
            <p:extLst>
              <p:ext uri="{D42A27DB-BD31-4B8C-83A1-F6EECF244321}">
                <p14:modId xmlns:p14="http://schemas.microsoft.com/office/powerpoint/2010/main" val="1283148766"/>
              </p:ext>
            </p:extLst>
          </p:nvPr>
        </p:nvGraphicFramePr>
        <p:xfrm>
          <a:off x="2584828" y="5696088"/>
          <a:ext cx="6227973" cy="1111365"/>
        </p:xfrm>
        <a:graphic>
          <a:graphicData uri="http://schemas.openxmlformats.org/drawingml/2006/table">
            <a:tbl>
              <a:tblPr firstRow="1" bandRow="1">
                <a:tableStyleId>{5C22544A-7EE6-4342-B048-85BDC9FD1C3A}</a:tableStyleId>
              </a:tblPr>
              <a:tblGrid>
                <a:gridCol w="2075991">
                  <a:extLst>
                    <a:ext uri="{9D8B030D-6E8A-4147-A177-3AD203B41FA5}">
                      <a16:colId xmlns:a16="http://schemas.microsoft.com/office/drawing/2014/main" val="2290419401"/>
                    </a:ext>
                  </a:extLst>
                </a:gridCol>
                <a:gridCol w="2075991">
                  <a:extLst>
                    <a:ext uri="{9D8B030D-6E8A-4147-A177-3AD203B41FA5}">
                      <a16:colId xmlns:a16="http://schemas.microsoft.com/office/drawing/2014/main" val="2348081275"/>
                    </a:ext>
                  </a:extLst>
                </a:gridCol>
                <a:gridCol w="2075991">
                  <a:extLst>
                    <a:ext uri="{9D8B030D-6E8A-4147-A177-3AD203B41FA5}">
                      <a16:colId xmlns:a16="http://schemas.microsoft.com/office/drawing/2014/main" val="98070420"/>
                    </a:ext>
                  </a:extLst>
                </a:gridCol>
              </a:tblGrid>
              <a:tr h="745605">
                <a:tc>
                  <a:txBody>
                    <a:bodyPr/>
                    <a:lstStyle/>
                    <a:p>
                      <a:r>
                        <a:rPr lang="en-US"/>
                        <a:t>Root Mean Squared Error</a:t>
                      </a:r>
                    </a:p>
                  </a:txBody>
                  <a:tcPr/>
                </a:tc>
                <a:tc>
                  <a:txBody>
                    <a:bodyPr/>
                    <a:lstStyle/>
                    <a:p>
                      <a:r>
                        <a:rPr lang="en-US"/>
                        <a:t>Mean Absolute Error</a:t>
                      </a:r>
                    </a:p>
                  </a:txBody>
                  <a:tcPr/>
                </a:tc>
                <a:tc>
                  <a:txBody>
                    <a:bodyPr/>
                    <a:lstStyle/>
                    <a:p>
                      <a:r>
                        <a:rPr lang="en-US"/>
                        <a:t>Mean Absolute Percentage Error</a:t>
                      </a:r>
                    </a:p>
                  </a:txBody>
                  <a:tcPr/>
                </a:tc>
                <a:extLst>
                  <a:ext uri="{0D108BD9-81ED-4DB2-BD59-A6C34878D82A}">
                    <a16:rowId xmlns:a16="http://schemas.microsoft.com/office/drawing/2014/main" val="1662680064"/>
                  </a:ext>
                </a:extLst>
              </a:tr>
              <a:tr h="231742">
                <a:tc>
                  <a:txBody>
                    <a:bodyPr/>
                    <a:lstStyle/>
                    <a:p>
                      <a:r>
                        <a:rPr lang="en-US" dirty="0"/>
                        <a:t>3.16</a:t>
                      </a:r>
                    </a:p>
                  </a:txBody>
                  <a:tcPr/>
                </a:tc>
                <a:tc>
                  <a:txBody>
                    <a:bodyPr/>
                    <a:lstStyle/>
                    <a:p>
                      <a:r>
                        <a:rPr lang="en-US" dirty="0"/>
                        <a:t>2.88</a:t>
                      </a:r>
                    </a:p>
                  </a:txBody>
                  <a:tcPr/>
                </a:tc>
                <a:tc>
                  <a:txBody>
                    <a:bodyPr/>
                    <a:lstStyle/>
                    <a:p>
                      <a:r>
                        <a:rPr lang="en-US" dirty="0"/>
                        <a:t>16.4%</a:t>
                      </a:r>
                    </a:p>
                  </a:txBody>
                  <a:tcPr/>
                </a:tc>
                <a:extLst>
                  <a:ext uri="{0D108BD9-81ED-4DB2-BD59-A6C34878D82A}">
                    <a16:rowId xmlns:a16="http://schemas.microsoft.com/office/drawing/2014/main" val="1710009244"/>
                  </a:ext>
                </a:extLst>
              </a:tr>
            </a:tbl>
          </a:graphicData>
        </a:graphic>
      </p:graphicFrame>
      <p:sp>
        <p:nvSpPr>
          <p:cNvPr id="13" name="Rectangle 12">
            <a:extLst>
              <a:ext uri="{FF2B5EF4-FFF2-40B4-BE49-F238E27FC236}">
                <a16:creationId xmlns:a16="http://schemas.microsoft.com/office/drawing/2014/main" id="{4CE37918-D002-48C9-BC7E-0E47539F70C7}"/>
              </a:ext>
            </a:extLst>
          </p:cNvPr>
          <p:cNvSpPr/>
          <p:nvPr/>
        </p:nvSpPr>
        <p:spPr>
          <a:xfrm>
            <a:off x="2198" y="5711197"/>
            <a:ext cx="2458994" cy="11468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
        <p:nvSpPr>
          <p:cNvPr id="14" name="Rectangle 13">
            <a:extLst>
              <a:ext uri="{FF2B5EF4-FFF2-40B4-BE49-F238E27FC236}">
                <a16:creationId xmlns:a16="http://schemas.microsoft.com/office/drawing/2014/main" id="{4E4B4FF0-CA90-4D26-A4D7-6D2B91333ACE}"/>
              </a:ext>
            </a:extLst>
          </p:cNvPr>
          <p:cNvSpPr/>
          <p:nvPr/>
        </p:nvSpPr>
        <p:spPr>
          <a:xfrm>
            <a:off x="4881375" y="3678337"/>
            <a:ext cx="726830" cy="29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DFB9D83-3483-4647-9768-70A567C75257}"/>
              </a:ext>
            </a:extLst>
          </p:cNvPr>
          <p:cNvSpPr/>
          <p:nvPr/>
        </p:nvSpPr>
        <p:spPr>
          <a:xfrm>
            <a:off x="10842034" y="3605026"/>
            <a:ext cx="996461" cy="2579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close up of a sign&#10;&#10;Description generated with high confidence">
            <a:extLst>
              <a:ext uri="{FF2B5EF4-FFF2-40B4-BE49-F238E27FC236}">
                <a16:creationId xmlns:a16="http://schemas.microsoft.com/office/drawing/2014/main" id="{D79F1751-F951-48A9-BEE3-A677977A62D8}"/>
              </a:ext>
            </a:extLst>
          </p:cNvPr>
          <p:cNvPicPr>
            <a:picLocks noChangeAspect="1"/>
          </p:cNvPicPr>
          <p:nvPr/>
        </p:nvPicPr>
        <p:blipFill>
          <a:blip r:embed="rId4"/>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227043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83A5A55-0580-458D-8BA5-EE67ACFCEAF5}"/>
              </a:ext>
            </a:extLst>
          </p:cNvPr>
          <p:cNvSpPr/>
          <p:nvPr/>
        </p:nvSpPr>
        <p:spPr>
          <a:xfrm>
            <a:off x="5008498" y="268800"/>
            <a:ext cx="6664475" cy="6301618"/>
          </a:xfrm>
          <a:prstGeom prst="ellipse">
            <a:avLst/>
          </a:prstGeom>
          <a:noFill/>
          <a:ln w="57150">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2" name="Title 1">
            <a:extLst>
              <a:ext uri="{FF2B5EF4-FFF2-40B4-BE49-F238E27FC236}">
                <a16:creationId xmlns:a16="http://schemas.microsoft.com/office/drawing/2014/main" id="{E59EAA1C-6CD8-43E6-B337-801362777097}"/>
              </a:ext>
            </a:extLst>
          </p:cNvPr>
          <p:cNvSpPr>
            <a:spLocks noGrp="1"/>
          </p:cNvSpPr>
          <p:nvPr>
            <p:ph type="title"/>
          </p:nvPr>
        </p:nvSpPr>
        <p:spPr>
          <a:xfrm>
            <a:off x="868680" y="1709928"/>
            <a:ext cx="3223383" cy="3848074"/>
          </a:xfrm>
        </p:spPr>
        <p:txBody>
          <a:bodyPr>
            <a:normAutofit/>
          </a:bodyPr>
          <a:lstStyle/>
          <a:p>
            <a:pPr algn="ctr"/>
            <a:r>
              <a:rPr lang="en-US" sz="3200" b="1">
                <a:solidFill>
                  <a:schemeClr val="accent1"/>
                </a:solidFill>
              </a:rPr>
              <a:t>Stage 1: </a:t>
            </a:r>
            <a:r>
              <a:rPr lang="en-US" sz="3200" i="1">
                <a:solidFill>
                  <a:schemeClr val="accent1"/>
                </a:solidFill>
              </a:rPr>
              <a:t>Business Understanding</a:t>
            </a:r>
            <a:endParaRPr lang="en-US" i="1">
              <a:solidFill>
                <a:schemeClr val="accent1"/>
              </a:solidFill>
            </a:endParaRPr>
          </a:p>
        </p:txBody>
      </p:sp>
      <p:sp>
        <p:nvSpPr>
          <p:cNvPr id="28" name="Isosceles Triangle 27">
            <a:extLst>
              <a:ext uri="{FF2B5EF4-FFF2-40B4-BE49-F238E27FC236}">
                <a16:creationId xmlns:a16="http://schemas.microsoft.com/office/drawing/2014/main" id="{6E412E04-6FFE-4946-8548-AFEA32735712}"/>
              </a:ext>
            </a:extLst>
          </p:cNvPr>
          <p:cNvSpPr/>
          <p:nvPr/>
        </p:nvSpPr>
        <p:spPr>
          <a:xfrm rot="16200000">
            <a:off x="8193405" y="6429556"/>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F3B1F2A-0F30-4E9D-A102-8BA1A3C5C421}"/>
              </a:ext>
            </a:extLst>
          </p:cNvPr>
          <p:cNvSpPr/>
          <p:nvPr/>
        </p:nvSpPr>
        <p:spPr>
          <a:xfrm>
            <a:off x="6003331" y="1566014"/>
            <a:ext cx="1814285" cy="556381"/>
          </a:xfrm>
          <a:prstGeom prst="roundRect">
            <a:avLst/>
          </a:prstGeom>
          <a:ln/>
          <a:effectLst>
            <a:glow rad="228600">
              <a:schemeClr val="accent1">
                <a:satMod val="175000"/>
                <a:alpha val="40000"/>
              </a:schemeClr>
            </a:glow>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Business Understanding</a:t>
            </a:r>
          </a:p>
        </p:txBody>
      </p:sp>
      <p:sp>
        <p:nvSpPr>
          <p:cNvPr id="10" name="Rectangle: Rounded Corners 9">
            <a:extLst>
              <a:ext uri="{FF2B5EF4-FFF2-40B4-BE49-F238E27FC236}">
                <a16:creationId xmlns:a16="http://schemas.microsoft.com/office/drawing/2014/main" id="{D3CFFE58-7DE9-4393-8490-187CF89D6CCF}"/>
              </a:ext>
            </a:extLst>
          </p:cNvPr>
          <p:cNvSpPr/>
          <p:nvPr/>
        </p:nvSpPr>
        <p:spPr>
          <a:xfrm>
            <a:off x="8966665" y="1566012"/>
            <a:ext cx="1814285" cy="5563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D825FE9F-08E9-4209-A3BE-15A05D3F1178}"/>
              </a:ext>
            </a:extLst>
          </p:cNvPr>
          <p:cNvSpPr/>
          <p:nvPr/>
        </p:nvSpPr>
        <p:spPr>
          <a:xfrm>
            <a:off x="9595613" y="2860202"/>
            <a:ext cx="1814285" cy="55638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D855121-B856-4FF0-BA2A-C327E2F64377}"/>
              </a:ext>
            </a:extLst>
          </p:cNvPr>
          <p:cNvSpPr/>
          <p:nvPr/>
        </p:nvSpPr>
        <p:spPr>
          <a:xfrm>
            <a:off x="9389996" y="4154394"/>
            <a:ext cx="1814285" cy="55638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16" name="Graphic 55" descr="Cloud">
            <a:extLst>
              <a:ext uri="{FF2B5EF4-FFF2-40B4-BE49-F238E27FC236}">
                <a16:creationId xmlns:a16="http://schemas.microsoft.com/office/drawing/2014/main" id="{6FD31020-869C-4F07-BA0A-07E8AFAE6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1116" y="2475274"/>
            <a:ext cx="1507065" cy="167639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8" name="Rectangle: Rounded Corners 17">
            <a:extLst>
              <a:ext uri="{FF2B5EF4-FFF2-40B4-BE49-F238E27FC236}">
                <a16:creationId xmlns:a16="http://schemas.microsoft.com/office/drawing/2014/main" id="{EEEF8053-86CF-435B-ABBC-E5C38F8DE3C9}"/>
              </a:ext>
            </a:extLst>
          </p:cNvPr>
          <p:cNvSpPr/>
          <p:nvPr/>
        </p:nvSpPr>
        <p:spPr>
          <a:xfrm>
            <a:off x="7430567" y="5182489"/>
            <a:ext cx="1814285" cy="5563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05554F1-3156-424F-84D6-EEDE1C1258FB}"/>
              </a:ext>
            </a:extLst>
          </p:cNvPr>
          <p:cNvSpPr/>
          <p:nvPr/>
        </p:nvSpPr>
        <p:spPr>
          <a:xfrm>
            <a:off x="5471140" y="3380299"/>
            <a:ext cx="1814285" cy="55638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A7BBE9-5BB8-4349-9E71-2F5BCE33FD24}"/>
              </a:ext>
            </a:extLst>
          </p:cNvPr>
          <p:cNvSpPr txBox="1"/>
          <p:nvPr/>
        </p:nvSpPr>
        <p:spPr>
          <a:xfrm>
            <a:off x="8122116" y="3237274"/>
            <a:ext cx="723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Data</a:t>
            </a:r>
          </a:p>
        </p:txBody>
      </p:sp>
      <p:sp>
        <p:nvSpPr>
          <p:cNvPr id="24" name="Isosceles Triangle 23">
            <a:extLst>
              <a:ext uri="{FF2B5EF4-FFF2-40B4-BE49-F238E27FC236}">
                <a16:creationId xmlns:a16="http://schemas.microsoft.com/office/drawing/2014/main" id="{85BC22F1-FBE5-4FDA-AFD3-FB41A78AE910}"/>
              </a:ext>
            </a:extLst>
          </p:cNvPr>
          <p:cNvSpPr/>
          <p:nvPr/>
        </p:nvSpPr>
        <p:spPr>
          <a:xfrm rot="5340000">
            <a:off x="8193406" y="127938"/>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C1AB5D2B-48A5-483E-AB80-9B84CA644383}"/>
              </a:ext>
            </a:extLst>
          </p:cNvPr>
          <p:cNvSpPr/>
          <p:nvPr/>
        </p:nvSpPr>
        <p:spPr>
          <a:xfrm rot="10980000">
            <a:off x="11531689" y="3272699"/>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CD4238B-2DE0-40A5-9AC3-5A0A64EC0487}"/>
              </a:ext>
            </a:extLst>
          </p:cNvPr>
          <p:cNvSpPr/>
          <p:nvPr/>
        </p:nvSpPr>
        <p:spPr>
          <a:xfrm rot="21480000">
            <a:off x="4867214" y="3273560"/>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525C3FE-0027-4D61-8A3D-72429E0AD96D}"/>
              </a:ext>
            </a:extLst>
          </p:cNvPr>
          <p:cNvCxnSpPr/>
          <p:nvPr/>
        </p:nvCxnSpPr>
        <p:spPr>
          <a:xfrm>
            <a:off x="10079426" y="2219161"/>
            <a:ext cx="382212" cy="599922"/>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893E8BA-71B7-4AC3-96F6-751E14C938F7}"/>
              </a:ext>
            </a:extLst>
          </p:cNvPr>
          <p:cNvCxnSpPr>
            <a:cxnSpLocks/>
          </p:cNvCxnSpPr>
          <p:nvPr/>
        </p:nvCxnSpPr>
        <p:spPr>
          <a:xfrm flipH="1">
            <a:off x="9409353" y="4831731"/>
            <a:ext cx="960358" cy="684589"/>
          </a:xfrm>
          <a:prstGeom prst="straightConnector1">
            <a:avLst/>
          </a:prstGeom>
          <a:ln w="57150">
            <a:solidFill>
              <a:schemeClr val="bg1">
                <a:lumMod val="65000"/>
              </a:schemeClr>
            </a:solidFill>
            <a:headEnd type="non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C96C1C9-FC2E-4595-916E-9BC22D540D84}"/>
              </a:ext>
            </a:extLst>
          </p:cNvPr>
          <p:cNvCxnSpPr/>
          <p:nvPr/>
        </p:nvCxnSpPr>
        <p:spPr>
          <a:xfrm>
            <a:off x="7887920" y="1841937"/>
            <a:ext cx="962783" cy="7257"/>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EA2872-2EA9-42FE-B0AB-0D4ABDF4E6A3}"/>
              </a:ext>
            </a:extLst>
          </p:cNvPr>
          <p:cNvCxnSpPr>
            <a:cxnSpLocks/>
          </p:cNvCxnSpPr>
          <p:nvPr/>
        </p:nvCxnSpPr>
        <p:spPr>
          <a:xfrm flipV="1">
            <a:off x="10355348" y="3445764"/>
            <a:ext cx="128212" cy="633791"/>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A924A6-7BED-44E3-8663-2060433C474E}"/>
              </a:ext>
            </a:extLst>
          </p:cNvPr>
          <p:cNvCxnSpPr>
            <a:cxnSpLocks/>
          </p:cNvCxnSpPr>
          <p:nvPr/>
        </p:nvCxnSpPr>
        <p:spPr>
          <a:xfrm flipH="1" flipV="1">
            <a:off x="7026915" y="2242106"/>
            <a:ext cx="1371270" cy="2881708"/>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15D51C9-8D2E-4E59-9AFD-0965A5E62B67}"/>
              </a:ext>
            </a:extLst>
          </p:cNvPr>
          <p:cNvCxnSpPr/>
          <p:nvPr/>
        </p:nvCxnSpPr>
        <p:spPr>
          <a:xfrm flipH="1" flipV="1">
            <a:off x="6439929" y="4020061"/>
            <a:ext cx="908223" cy="1423090"/>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234D30D-0245-44D9-8747-F31C8A3ECDDB}"/>
              </a:ext>
            </a:extLst>
          </p:cNvPr>
          <p:cNvCxnSpPr/>
          <p:nvPr/>
        </p:nvCxnSpPr>
        <p:spPr>
          <a:xfrm flipV="1">
            <a:off x="6348026" y="2206452"/>
            <a:ext cx="471615" cy="1083276"/>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4" descr="A close up of a sign&#10;&#10;Description generated with high confidence">
            <a:extLst>
              <a:ext uri="{FF2B5EF4-FFF2-40B4-BE49-F238E27FC236}">
                <a16:creationId xmlns:a16="http://schemas.microsoft.com/office/drawing/2014/main" id="{7E94C5A5-7209-4F1E-BB02-23A0111A689B}"/>
              </a:ext>
            </a:extLst>
          </p:cNvPr>
          <p:cNvPicPr>
            <a:picLocks noChangeAspect="1"/>
          </p:cNvPicPr>
          <p:nvPr/>
        </p:nvPicPr>
        <p:blipFill>
          <a:blip r:embed="rId5"/>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344232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7948E8DE-A931-4EF0-BE1D-F10274740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BB77EF-1278-444C-8C77-E424D278C9C4}"/>
              </a:ext>
            </a:extLst>
          </p:cNvPr>
          <p:cNvSpPr>
            <a:spLocks noGrp="1"/>
          </p:cNvSpPr>
          <p:nvPr>
            <p:ph type="title"/>
          </p:nvPr>
        </p:nvSpPr>
        <p:spPr>
          <a:xfrm>
            <a:off x="616893" y="1238250"/>
            <a:ext cx="7003107" cy="4381500"/>
          </a:xfrm>
        </p:spPr>
        <p:txBody>
          <a:bodyPr vert="horz" lIns="91440" tIns="45720" rIns="91440" bIns="45720" rtlCol="0" anchor="ctr">
            <a:normAutofit/>
          </a:bodyPr>
          <a:lstStyle/>
          <a:p>
            <a:r>
              <a:rPr lang="en-US" sz="7200"/>
              <a:t>Success or Failure?</a:t>
            </a:r>
          </a:p>
        </p:txBody>
      </p:sp>
      <p:sp>
        <p:nvSpPr>
          <p:cNvPr id="3" name="Content Placeholder 2">
            <a:extLst>
              <a:ext uri="{FF2B5EF4-FFF2-40B4-BE49-F238E27FC236}">
                <a16:creationId xmlns:a16="http://schemas.microsoft.com/office/drawing/2014/main" id="{B994552B-F447-4551-9172-7251806B3206}"/>
              </a:ext>
            </a:extLst>
          </p:cNvPr>
          <p:cNvSpPr>
            <a:spLocks noGrp="1"/>
          </p:cNvSpPr>
          <p:nvPr>
            <p:ph idx="1"/>
          </p:nvPr>
        </p:nvSpPr>
        <p:spPr>
          <a:xfrm>
            <a:off x="8791575" y="1238250"/>
            <a:ext cx="3000375" cy="4381500"/>
          </a:xfrm>
        </p:spPr>
        <p:txBody>
          <a:bodyPr vert="horz" lIns="91440" tIns="45720" rIns="91440" bIns="45720" rtlCol="0" anchor="ctr">
            <a:normAutofit/>
          </a:bodyPr>
          <a:lstStyle/>
          <a:p>
            <a:pPr marL="0" indent="0">
              <a:buNone/>
            </a:pPr>
            <a:endParaRPr lang="en-US"/>
          </a:p>
        </p:txBody>
      </p:sp>
      <p:sp>
        <p:nvSpPr>
          <p:cNvPr id="18" name="Rectangle 17">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close up of a sign&#10;&#10;Description generated with high confidence">
            <a:extLst>
              <a:ext uri="{FF2B5EF4-FFF2-40B4-BE49-F238E27FC236}">
                <a16:creationId xmlns:a16="http://schemas.microsoft.com/office/drawing/2014/main" id="{69596D3A-8757-4EB9-B0BB-D4D65D02C005}"/>
              </a:ext>
            </a:extLst>
          </p:cNvPr>
          <p:cNvPicPr>
            <a:picLocks noChangeAspect="1"/>
          </p:cNvPicPr>
          <p:nvPr/>
        </p:nvPicPr>
        <p:blipFill>
          <a:blip r:embed="rId3"/>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2791951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STYLE116_BLACK_549314 </a:t>
            </a:r>
            <a:endParaRPr lang="en-US"/>
          </a:p>
        </p:txBody>
      </p:sp>
      <p:pic>
        <p:nvPicPr>
          <p:cNvPr id="13" name="Picture 13" descr="A screenshot of a social media post&#10;&#10;Description generated with very high confidence">
            <a:extLst>
              <a:ext uri="{FF2B5EF4-FFF2-40B4-BE49-F238E27FC236}">
                <a16:creationId xmlns:a16="http://schemas.microsoft.com/office/drawing/2014/main" id="{FE346670-22A3-4459-B899-F4574AD7DD3E}"/>
              </a:ext>
            </a:extLst>
          </p:cNvPr>
          <p:cNvPicPr>
            <a:picLocks noGrp="1" noChangeAspect="1"/>
          </p:cNvPicPr>
          <p:nvPr>
            <p:ph sz="half" idx="1"/>
          </p:nvPr>
        </p:nvPicPr>
        <p:blipFill>
          <a:blip r:embed="rId3"/>
          <a:stretch>
            <a:fillRect/>
          </a:stretch>
        </p:blipFill>
        <p:spPr>
          <a:xfrm>
            <a:off x="220430" y="1897269"/>
            <a:ext cx="5899051" cy="3924885"/>
          </a:xfrm>
        </p:spPr>
      </p:pic>
      <p:pic>
        <p:nvPicPr>
          <p:cNvPr id="15" name="Picture 15">
            <a:extLst>
              <a:ext uri="{FF2B5EF4-FFF2-40B4-BE49-F238E27FC236}">
                <a16:creationId xmlns:a16="http://schemas.microsoft.com/office/drawing/2014/main" id="{3E5E57E0-3CC0-49F2-A90D-D37A3039D3BE}"/>
              </a:ext>
            </a:extLst>
          </p:cNvPr>
          <p:cNvPicPr>
            <a:picLocks noGrp="1" noChangeAspect="1"/>
          </p:cNvPicPr>
          <p:nvPr>
            <p:ph sz="half" idx="2"/>
          </p:nvPr>
        </p:nvPicPr>
        <p:blipFill>
          <a:blip r:embed="rId4"/>
          <a:stretch>
            <a:fillRect/>
          </a:stretch>
        </p:blipFill>
        <p:spPr>
          <a:xfrm>
            <a:off x="6345936" y="1917810"/>
            <a:ext cx="5887329" cy="3924886"/>
          </a:xfrm>
        </p:spPr>
      </p:pic>
      <p:pic>
        <p:nvPicPr>
          <p:cNvPr id="3" name="Picture 4" descr="A close up of a sign&#10;&#10;Description generated with high confidence">
            <a:extLst>
              <a:ext uri="{FF2B5EF4-FFF2-40B4-BE49-F238E27FC236}">
                <a16:creationId xmlns:a16="http://schemas.microsoft.com/office/drawing/2014/main" id="{035CE8D6-FEBD-4287-9CC3-CB7127B2F328}"/>
              </a:ext>
            </a:extLst>
          </p:cNvPr>
          <p:cNvPicPr>
            <a:picLocks noChangeAspect="1"/>
          </p:cNvPicPr>
          <p:nvPr/>
        </p:nvPicPr>
        <p:blipFill>
          <a:blip r:embed="rId5"/>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6F0EA417-E5FA-4722-9F30-73108101FD2A}"/>
              </a:ext>
            </a:extLst>
          </p:cNvPr>
          <p:cNvSpPr/>
          <p:nvPr/>
        </p:nvSpPr>
        <p:spPr>
          <a:xfrm>
            <a:off x="2198" y="5855368"/>
            <a:ext cx="2275781" cy="1002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graphicFrame>
        <p:nvGraphicFramePr>
          <p:cNvPr id="7" name="Table 10">
            <a:extLst>
              <a:ext uri="{FF2B5EF4-FFF2-40B4-BE49-F238E27FC236}">
                <a16:creationId xmlns:a16="http://schemas.microsoft.com/office/drawing/2014/main" id="{1C3FBC81-BDEC-4471-9E59-530D440ABDD7}"/>
              </a:ext>
            </a:extLst>
          </p:cNvPr>
          <p:cNvGraphicFramePr>
            <a:graphicFrameLocks noGrp="1"/>
          </p:cNvGraphicFramePr>
          <p:nvPr>
            <p:extLst>
              <p:ext uri="{D42A27DB-BD31-4B8C-83A1-F6EECF244321}">
                <p14:modId xmlns:p14="http://schemas.microsoft.com/office/powerpoint/2010/main" val="900948731"/>
              </p:ext>
            </p:extLst>
          </p:nvPr>
        </p:nvGraphicFramePr>
        <p:xfrm>
          <a:off x="2584828" y="5801613"/>
          <a:ext cx="6227973" cy="1046435"/>
        </p:xfrm>
        <a:graphic>
          <a:graphicData uri="http://schemas.openxmlformats.org/drawingml/2006/table">
            <a:tbl>
              <a:tblPr firstRow="1" bandRow="1">
                <a:tableStyleId>{5C22544A-7EE6-4342-B048-85BDC9FD1C3A}</a:tableStyleId>
              </a:tblPr>
              <a:tblGrid>
                <a:gridCol w="2075991">
                  <a:extLst>
                    <a:ext uri="{9D8B030D-6E8A-4147-A177-3AD203B41FA5}">
                      <a16:colId xmlns:a16="http://schemas.microsoft.com/office/drawing/2014/main" val="2290419401"/>
                    </a:ext>
                  </a:extLst>
                </a:gridCol>
                <a:gridCol w="2075991">
                  <a:extLst>
                    <a:ext uri="{9D8B030D-6E8A-4147-A177-3AD203B41FA5}">
                      <a16:colId xmlns:a16="http://schemas.microsoft.com/office/drawing/2014/main" val="2348081275"/>
                    </a:ext>
                  </a:extLst>
                </a:gridCol>
                <a:gridCol w="2075991">
                  <a:extLst>
                    <a:ext uri="{9D8B030D-6E8A-4147-A177-3AD203B41FA5}">
                      <a16:colId xmlns:a16="http://schemas.microsoft.com/office/drawing/2014/main" val="98070420"/>
                    </a:ext>
                  </a:extLst>
                </a:gridCol>
              </a:tblGrid>
              <a:tr h="680675">
                <a:tc>
                  <a:txBody>
                    <a:bodyPr/>
                    <a:lstStyle/>
                    <a:p>
                      <a:r>
                        <a:rPr lang="en-US"/>
                        <a:t>Root Mean Squared Error</a:t>
                      </a:r>
                    </a:p>
                  </a:txBody>
                  <a:tcPr/>
                </a:tc>
                <a:tc>
                  <a:txBody>
                    <a:bodyPr/>
                    <a:lstStyle/>
                    <a:p>
                      <a:r>
                        <a:rPr lang="en-US"/>
                        <a:t>Mean Absolute Error</a:t>
                      </a:r>
                    </a:p>
                  </a:txBody>
                  <a:tcPr/>
                </a:tc>
                <a:tc>
                  <a:txBody>
                    <a:bodyPr/>
                    <a:lstStyle/>
                    <a:p>
                      <a:r>
                        <a:rPr lang="en-US"/>
                        <a:t>Mean Absolute Percentage Error</a:t>
                      </a:r>
                    </a:p>
                  </a:txBody>
                  <a:tcPr/>
                </a:tc>
                <a:extLst>
                  <a:ext uri="{0D108BD9-81ED-4DB2-BD59-A6C34878D82A}">
                    <a16:rowId xmlns:a16="http://schemas.microsoft.com/office/drawing/2014/main" val="1662680064"/>
                  </a:ext>
                </a:extLst>
              </a:tr>
              <a:tr h="275274">
                <a:tc>
                  <a:txBody>
                    <a:bodyPr/>
                    <a:lstStyle/>
                    <a:p>
                      <a:r>
                        <a:rPr lang="en-US" dirty="0"/>
                        <a:t>2.70</a:t>
                      </a:r>
                    </a:p>
                  </a:txBody>
                  <a:tcPr/>
                </a:tc>
                <a:tc>
                  <a:txBody>
                    <a:bodyPr/>
                    <a:lstStyle/>
                    <a:p>
                      <a:r>
                        <a:rPr lang="en-US" dirty="0"/>
                        <a:t>1.98</a:t>
                      </a:r>
                    </a:p>
                  </a:txBody>
                  <a:tcPr/>
                </a:tc>
                <a:tc>
                  <a:txBody>
                    <a:bodyPr/>
                    <a:lstStyle/>
                    <a:p>
                      <a:r>
                        <a:rPr lang="en-US" dirty="0"/>
                        <a:t>113.13%</a:t>
                      </a:r>
                    </a:p>
                  </a:txBody>
                  <a:tcPr/>
                </a:tc>
                <a:extLst>
                  <a:ext uri="{0D108BD9-81ED-4DB2-BD59-A6C34878D82A}">
                    <a16:rowId xmlns:a16="http://schemas.microsoft.com/office/drawing/2014/main" val="1710009244"/>
                  </a:ext>
                </a:extLst>
              </a:tr>
            </a:tbl>
          </a:graphicData>
        </a:graphic>
      </p:graphicFrame>
    </p:spTree>
    <p:extLst>
      <p:ext uri="{BB962C8B-B14F-4D97-AF65-F5344CB8AC3E}">
        <p14:creationId xmlns:p14="http://schemas.microsoft.com/office/powerpoint/2010/main" val="191774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STYLE189_BLACK_------</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2C3A70D6-B82A-4FD4-A61A-EE16B2CD0104}"/>
              </a:ext>
            </a:extLst>
          </p:cNvPr>
          <p:cNvPicPr>
            <a:picLocks noGrp="1" noChangeAspect="1"/>
          </p:cNvPicPr>
          <p:nvPr>
            <p:ph sz="half" idx="1"/>
          </p:nvPr>
        </p:nvPicPr>
        <p:blipFill>
          <a:blip r:embed="rId3"/>
          <a:stretch>
            <a:fillRect/>
          </a:stretch>
        </p:blipFill>
        <p:spPr>
          <a:xfrm>
            <a:off x="345305" y="2005265"/>
            <a:ext cx="5708023" cy="3805348"/>
          </a:xfrm>
        </p:spPr>
      </p:pic>
      <p:pic>
        <p:nvPicPr>
          <p:cNvPr id="7" name="Picture 7">
            <a:extLst>
              <a:ext uri="{FF2B5EF4-FFF2-40B4-BE49-F238E27FC236}">
                <a16:creationId xmlns:a16="http://schemas.microsoft.com/office/drawing/2014/main" id="{FA31DE57-EAA8-489E-80C1-05EA4A706D48}"/>
              </a:ext>
            </a:extLst>
          </p:cNvPr>
          <p:cNvPicPr>
            <a:picLocks noGrp="1" noChangeAspect="1"/>
          </p:cNvPicPr>
          <p:nvPr>
            <p:ph sz="half" idx="2"/>
          </p:nvPr>
        </p:nvPicPr>
        <p:blipFill>
          <a:blip r:embed="rId4"/>
          <a:stretch>
            <a:fillRect/>
          </a:stretch>
        </p:blipFill>
        <p:spPr>
          <a:xfrm>
            <a:off x="6345936" y="2005264"/>
            <a:ext cx="5708022" cy="3805348"/>
          </a:xfrm>
        </p:spPr>
      </p:pic>
      <p:pic>
        <p:nvPicPr>
          <p:cNvPr id="3" name="Picture 4" descr="A close up of a sign&#10;&#10;Description generated with high confidence">
            <a:extLst>
              <a:ext uri="{FF2B5EF4-FFF2-40B4-BE49-F238E27FC236}">
                <a16:creationId xmlns:a16="http://schemas.microsoft.com/office/drawing/2014/main" id="{A8F3806A-4202-430E-AFD2-83C6F7F50F5E}"/>
              </a:ext>
            </a:extLst>
          </p:cNvPr>
          <p:cNvPicPr>
            <a:picLocks noChangeAspect="1"/>
          </p:cNvPicPr>
          <p:nvPr/>
        </p:nvPicPr>
        <p:blipFill>
          <a:blip r:embed="rId5"/>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2CDED295-77E9-4D45-8596-C8A58242AD14}"/>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graphicFrame>
        <p:nvGraphicFramePr>
          <p:cNvPr id="8" name="Table 10">
            <a:extLst>
              <a:ext uri="{FF2B5EF4-FFF2-40B4-BE49-F238E27FC236}">
                <a16:creationId xmlns:a16="http://schemas.microsoft.com/office/drawing/2014/main" id="{029815D6-D3BC-413B-BDEE-B8487A766EAC}"/>
              </a:ext>
            </a:extLst>
          </p:cNvPr>
          <p:cNvGraphicFramePr>
            <a:graphicFrameLocks noGrp="1"/>
          </p:cNvGraphicFramePr>
          <p:nvPr>
            <p:extLst>
              <p:ext uri="{D42A27DB-BD31-4B8C-83A1-F6EECF244321}">
                <p14:modId xmlns:p14="http://schemas.microsoft.com/office/powerpoint/2010/main" val="1869805191"/>
              </p:ext>
            </p:extLst>
          </p:nvPr>
        </p:nvGraphicFramePr>
        <p:xfrm>
          <a:off x="2584828" y="5801613"/>
          <a:ext cx="6227973" cy="1046435"/>
        </p:xfrm>
        <a:graphic>
          <a:graphicData uri="http://schemas.openxmlformats.org/drawingml/2006/table">
            <a:tbl>
              <a:tblPr firstRow="1" bandRow="1">
                <a:tableStyleId>{5C22544A-7EE6-4342-B048-85BDC9FD1C3A}</a:tableStyleId>
              </a:tblPr>
              <a:tblGrid>
                <a:gridCol w="2075991">
                  <a:extLst>
                    <a:ext uri="{9D8B030D-6E8A-4147-A177-3AD203B41FA5}">
                      <a16:colId xmlns:a16="http://schemas.microsoft.com/office/drawing/2014/main" val="2290419401"/>
                    </a:ext>
                  </a:extLst>
                </a:gridCol>
                <a:gridCol w="2075991">
                  <a:extLst>
                    <a:ext uri="{9D8B030D-6E8A-4147-A177-3AD203B41FA5}">
                      <a16:colId xmlns:a16="http://schemas.microsoft.com/office/drawing/2014/main" val="2348081275"/>
                    </a:ext>
                  </a:extLst>
                </a:gridCol>
                <a:gridCol w="2075991">
                  <a:extLst>
                    <a:ext uri="{9D8B030D-6E8A-4147-A177-3AD203B41FA5}">
                      <a16:colId xmlns:a16="http://schemas.microsoft.com/office/drawing/2014/main" val="98070420"/>
                    </a:ext>
                  </a:extLst>
                </a:gridCol>
              </a:tblGrid>
              <a:tr h="680675">
                <a:tc>
                  <a:txBody>
                    <a:bodyPr/>
                    <a:lstStyle/>
                    <a:p>
                      <a:r>
                        <a:rPr lang="en-US"/>
                        <a:t>Root Mean Squared Error</a:t>
                      </a:r>
                    </a:p>
                  </a:txBody>
                  <a:tcPr/>
                </a:tc>
                <a:tc>
                  <a:txBody>
                    <a:bodyPr/>
                    <a:lstStyle/>
                    <a:p>
                      <a:r>
                        <a:rPr lang="en-US"/>
                        <a:t>Mean Absolute Error</a:t>
                      </a:r>
                    </a:p>
                  </a:txBody>
                  <a:tcPr/>
                </a:tc>
                <a:tc>
                  <a:txBody>
                    <a:bodyPr/>
                    <a:lstStyle/>
                    <a:p>
                      <a:r>
                        <a:rPr lang="en-US"/>
                        <a:t>Mean Absolute Percentage Error</a:t>
                      </a:r>
                    </a:p>
                  </a:txBody>
                  <a:tcPr/>
                </a:tc>
                <a:extLst>
                  <a:ext uri="{0D108BD9-81ED-4DB2-BD59-A6C34878D82A}">
                    <a16:rowId xmlns:a16="http://schemas.microsoft.com/office/drawing/2014/main" val="1662680064"/>
                  </a:ext>
                </a:extLst>
              </a:tr>
              <a:tr h="275274">
                <a:tc>
                  <a:txBody>
                    <a:bodyPr/>
                    <a:lstStyle/>
                    <a:p>
                      <a:r>
                        <a:rPr lang="en-US">
                          <a:effectLst/>
                        </a:rPr>
                        <a:t>2.71</a:t>
                      </a:r>
                      <a:endParaRPr lang="en-US"/>
                    </a:p>
                  </a:txBody>
                  <a:tcPr/>
                </a:tc>
                <a:tc>
                  <a:txBody>
                    <a:bodyPr/>
                    <a:lstStyle/>
                    <a:p>
                      <a:r>
                        <a:rPr lang="en-US">
                          <a:effectLst/>
                        </a:rPr>
                        <a:t>2.09</a:t>
                      </a:r>
                      <a:endParaRPr lang="en-US"/>
                    </a:p>
                  </a:txBody>
                  <a:tcPr/>
                </a:tc>
                <a:tc>
                  <a:txBody>
                    <a:bodyPr/>
                    <a:lstStyle/>
                    <a:p>
                      <a:r>
                        <a:rPr lang="en-US">
                          <a:effectLst/>
                        </a:rPr>
                        <a:t>46.47</a:t>
                      </a:r>
                      <a:r>
                        <a:rPr lang="en-US"/>
                        <a:t>%</a:t>
                      </a:r>
                    </a:p>
                  </a:txBody>
                  <a:tcPr/>
                </a:tc>
                <a:extLst>
                  <a:ext uri="{0D108BD9-81ED-4DB2-BD59-A6C34878D82A}">
                    <a16:rowId xmlns:a16="http://schemas.microsoft.com/office/drawing/2014/main" val="1710009244"/>
                  </a:ext>
                </a:extLst>
              </a:tr>
            </a:tbl>
          </a:graphicData>
        </a:graphic>
      </p:graphicFrame>
    </p:spTree>
    <p:extLst>
      <p:ext uri="{BB962C8B-B14F-4D97-AF65-F5344CB8AC3E}">
        <p14:creationId xmlns:p14="http://schemas.microsoft.com/office/powerpoint/2010/main" val="261879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C8D8F3D-02EE-4BCB-A7C2-8F7026E4F0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88" y="1770959"/>
            <a:ext cx="6096944" cy="4064629"/>
          </a:xfrm>
          <a:prstGeom prst="rect">
            <a:avLst/>
          </a:prstGeom>
        </p:spPr>
      </p:pic>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normAutofit fontScale="90000"/>
          </a:bodyPr>
          <a:lstStyle/>
          <a:p>
            <a:r>
              <a:rPr lang="en-US">
                <a:ea typeface="+mj-lt"/>
                <a:cs typeface="+mj-lt"/>
              </a:rPr>
              <a:t>Brick and Mortar – STYLE276_BLACK_549333</a:t>
            </a:r>
            <a:endParaRPr lang="en-US"/>
          </a:p>
        </p:txBody>
      </p:sp>
      <p:pic>
        <p:nvPicPr>
          <p:cNvPr id="7" name="Picture 7" descr="A screenshot of a cell phone&#10;&#10;Description generated with very high confidence">
            <a:extLst>
              <a:ext uri="{FF2B5EF4-FFF2-40B4-BE49-F238E27FC236}">
                <a16:creationId xmlns:a16="http://schemas.microsoft.com/office/drawing/2014/main" id="{80A16EE4-3224-4742-89E5-6E97675A3B69}"/>
              </a:ext>
            </a:extLst>
          </p:cNvPr>
          <p:cNvPicPr>
            <a:picLocks noGrp="1" noChangeAspect="1"/>
          </p:cNvPicPr>
          <p:nvPr>
            <p:ph sz="half" idx="2"/>
          </p:nvPr>
        </p:nvPicPr>
        <p:blipFill>
          <a:blip r:embed="rId4"/>
          <a:stretch>
            <a:fillRect/>
          </a:stretch>
        </p:blipFill>
        <p:spPr>
          <a:xfrm>
            <a:off x="6052859" y="1730241"/>
            <a:ext cx="6168682" cy="4112455"/>
          </a:xfrm>
        </p:spPr>
      </p:pic>
      <p:sp>
        <p:nvSpPr>
          <p:cNvPr id="3" name="Rectangle 2">
            <a:extLst>
              <a:ext uri="{FF2B5EF4-FFF2-40B4-BE49-F238E27FC236}">
                <a16:creationId xmlns:a16="http://schemas.microsoft.com/office/drawing/2014/main" id="{A8197B69-8681-4B13-890F-7A0DB2892118}"/>
              </a:ext>
            </a:extLst>
          </p:cNvPr>
          <p:cNvSpPr/>
          <p:nvPr/>
        </p:nvSpPr>
        <p:spPr>
          <a:xfrm>
            <a:off x="4956518" y="3905019"/>
            <a:ext cx="902677" cy="269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4B4009C-41A2-4D5E-8662-F343B117520F}"/>
              </a:ext>
            </a:extLst>
          </p:cNvPr>
          <p:cNvSpPr/>
          <p:nvPr/>
        </p:nvSpPr>
        <p:spPr>
          <a:xfrm>
            <a:off x="11125200" y="3781311"/>
            <a:ext cx="902677" cy="269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close up of a sign&#10;&#10;Description generated with high confidence">
            <a:extLst>
              <a:ext uri="{FF2B5EF4-FFF2-40B4-BE49-F238E27FC236}">
                <a16:creationId xmlns:a16="http://schemas.microsoft.com/office/drawing/2014/main" id="{43247275-9508-413A-A9EF-28902EB5F03F}"/>
              </a:ext>
            </a:extLst>
          </p:cNvPr>
          <p:cNvPicPr>
            <a:picLocks noChangeAspect="1"/>
          </p:cNvPicPr>
          <p:nvPr/>
        </p:nvPicPr>
        <p:blipFill>
          <a:blip r:embed="rId5"/>
          <a:stretch>
            <a:fillRect/>
          </a:stretch>
        </p:blipFill>
        <p:spPr>
          <a:xfrm>
            <a:off x="11479427" y="6092795"/>
            <a:ext cx="518984" cy="686033"/>
          </a:xfrm>
          <a:prstGeom prst="rect">
            <a:avLst/>
          </a:prstGeom>
        </p:spPr>
      </p:pic>
      <p:sp>
        <p:nvSpPr>
          <p:cNvPr id="8" name="Rectangle 7">
            <a:extLst>
              <a:ext uri="{FF2B5EF4-FFF2-40B4-BE49-F238E27FC236}">
                <a16:creationId xmlns:a16="http://schemas.microsoft.com/office/drawing/2014/main" id="{3CB724ED-B50B-4AE2-A064-935D48334EB7}"/>
              </a:ext>
            </a:extLst>
          </p:cNvPr>
          <p:cNvSpPr/>
          <p:nvPr/>
        </p:nvSpPr>
        <p:spPr>
          <a:xfrm>
            <a:off x="2198" y="5855368"/>
            <a:ext cx="2275781" cy="1002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graphicFrame>
        <p:nvGraphicFramePr>
          <p:cNvPr id="9" name="Table 10">
            <a:extLst>
              <a:ext uri="{FF2B5EF4-FFF2-40B4-BE49-F238E27FC236}">
                <a16:creationId xmlns:a16="http://schemas.microsoft.com/office/drawing/2014/main" id="{60F5883A-C0B1-4F6D-BB19-2DC2C7461E1E}"/>
              </a:ext>
            </a:extLst>
          </p:cNvPr>
          <p:cNvGraphicFramePr>
            <a:graphicFrameLocks noGrp="1"/>
          </p:cNvGraphicFramePr>
          <p:nvPr>
            <p:extLst>
              <p:ext uri="{D42A27DB-BD31-4B8C-83A1-F6EECF244321}">
                <p14:modId xmlns:p14="http://schemas.microsoft.com/office/powerpoint/2010/main" val="2145210574"/>
              </p:ext>
            </p:extLst>
          </p:nvPr>
        </p:nvGraphicFramePr>
        <p:xfrm>
          <a:off x="2584828" y="5801613"/>
          <a:ext cx="6227973" cy="1046435"/>
        </p:xfrm>
        <a:graphic>
          <a:graphicData uri="http://schemas.openxmlformats.org/drawingml/2006/table">
            <a:tbl>
              <a:tblPr firstRow="1" bandRow="1">
                <a:tableStyleId>{5C22544A-7EE6-4342-B048-85BDC9FD1C3A}</a:tableStyleId>
              </a:tblPr>
              <a:tblGrid>
                <a:gridCol w="2075991">
                  <a:extLst>
                    <a:ext uri="{9D8B030D-6E8A-4147-A177-3AD203B41FA5}">
                      <a16:colId xmlns:a16="http://schemas.microsoft.com/office/drawing/2014/main" val="2290419401"/>
                    </a:ext>
                  </a:extLst>
                </a:gridCol>
                <a:gridCol w="2075991">
                  <a:extLst>
                    <a:ext uri="{9D8B030D-6E8A-4147-A177-3AD203B41FA5}">
                      <a16:colId xmlns:a16="http://schemas.microsoft.com/office/drawing/2014/main" val="2348081275"/>
                    </a:ext>
                  </a:extLst>
                </a:gridCol>
                <a:gridCol w="2075991">
                  <a:extLst>
                    <a:ext uri="{9D8B030D-6E8A-4147-A177-3AD203B41FA5}">
                      <a16:colId xmlns:a16="http://schemas.microsoft.com/office/drawing/2014/main" val="98070420"/>
                    </a:ext>
                  </a:extLst>
                </a:gridCol>
              </a:tblGrid>
              <a:tr h="680675">
                <a:tc>
                  <a:txBody>
                    <a:bodyPr/>
                    <a:lstStyle/>
                    <a:p>
                      <a:r>
                        <a:rPr lang="en-US"/>
                        <a:t>Root Mean Squared Error</a:t>
                      </a:r>
                    </a:p>
                  </a:txBody>
                  <a:tcPr/>
                </a:tc>
                <a:tc>
                  <a:txBody>
                    <a:bodyPr/>
                    <a:lstStyle/>
                    <a:p>
                      <a:r>
                        <a:rPr lang="en-US"/>
                        <a:t>Mean Absolute Error</a:t>
                      </a:r>
                    </a:p>
                  </a:txBody>
                  <a:tcPr/>
                </a:tc>
                <a:tc>
                  <a:txBody>
                    <a:bodyPr/>
                    <a:lstStyle/>
                    <a:p>
                      <a:r>
                        <a:rPr lang="en-US"/>
                        <a:t>Mean Absolute Percentage Error</a:t>
                      </a:r>
                    </a:p>
                  </a:txBody>
                  <a:tcPr/>
                </a:tc>
                <a:extLst>
                  <a:ext uri="{0D108BD9-81ED-4DB2-BD59-A6C34878D82A}">
                    <a16:rowId xmlns:a16="http://schemas.microsoft.com/office/drawing/2014/main" val="1662680064"/>
                  </a:ext>
                </a:extLst>
              </a:tr>
              <a:tr h="275274">
                <a:tc>
                  <a:txBody>
                    <a:bodyPr/>
                    <a:lstStyle/>
                    <a:p>
                      <a:r>
                        <a:rPr lang="en-US">
                          <a:effectLst/>
                        </a:rPr>
                        <a:t>4.76</a:t>
                      </a:r>
                      <a:endParaRPr lang="en-US"/>
                    </a:p>
                  </a:txBody>
                  <a:tcPr/>
                </a:tc>
                <a:tc>
                  <a:txBody>
                    <a:bodyPr/>
                    <a:lstStyle/>
                    <a:p>
                      <a:r>
                        <a:rPr lang="en-US">
                          <a:effectLst/>
                        </a:rPr>
                        <a:t>4.12</a:t>
                      </a:r>
                      <a:endParaRPr lang="en-US"/>
                    </a:p>
                  </a:txBody>
                  <a:tcPr/>
                </a:tc>
                <a:tc>
                  <a:txBody>
                    <a:bodyPr/>
                    <a:lstStyle/>
                    <a:p>
                      <a:r>
                        <a:rPr lang="en-US">
                          <a:effectLst/>
                        </a:rPr>
                        <a:t>145.81%</a:t>
                      </a:r>
                      <a:endParaRPr lang="en-US"/>
                    </a:p>
                  </a:txBody>
                  <a:tcPr/>
                </a:tc>
                <a:extLst>
                  <a:ext uri="{0D108BD9-81ED-4DB2-BD59-A6C34878D82A}">
                    <a16:rowId xmlns:a16="http://schemas.microsoft.com/office/drawing/2014/main" val="1710009244"/>
                  </a:ext>
                </a:extLst>
              </a:tr>
            </a:tbl>
          </a:graphicData>
        </a:graphic>
      </p:graphicFrame>
    </p:spTree>
    <p:extLst>
      <p:ext uri="{BB962C8B-B14F-4D97-AF65-F5344CB8AC3E}">
        <p14:creationId xmlns:p14="http://schemas.microsoft.com/office/powerpoint/2010/main" val="168864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52B99F1-B2DC-437E-A8A1-A57F2F29F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345646C-FA5F-49EC-B2FA-096C9E678CD5}"/>
              </a:ext>
            </a:extLst>
          </p:cNvPr>
          <p:cNvSpPr>
            <a:spLocks noGrp="1"/>
          </p:cNvSpPr>
          <p:nvPr>
            <p:ph type="title"/>
          </p:nvPr>
        </p:nvSpPr>
        <p:spPr>
          <a:xfrm>
            <a:off x="1045029" y="1092857"/>
            <a:ext cx="3669704" cy="4389120"/>
          </a:xfrm>
        </p:spPr>
        <p:txBody>
          <a:bodyPr>
            <a:normAutofit/>
          </a:bodyPr>
          <a:lstStyle/>
          <a:p>
            <a:r>
              <a:rPr lang="en-US"/>
              <a:t>Forecasted Significant</a:t>
            </a:r>
            <a:br>
              <a:rPr lang="en-US"/>
            </a:br>
            <a:r>
              <a:rPr lang="en-US"/>
              <a:t>Decrease in Demand – What to do?</a:t>
            </a:r>
          </a:p>
        </p:txBody>
      </p:sp>
      <p:sp>
        <p:nvSpPr>
          <p:cNvPr id="12" name="Rectangle 11">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93537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close up of a sign&#10;&#10;Description generated with high confidence">
            <a:extLst>
              <a:ext uri="{FF2B5EF4-FFF2-40B4-BE49-F238E27FC236}">
                <a16:creationId xmlns:a16="http://schemas.microsoft.com/office/drawing/2014/main" id="{FB9ADF98-D605-4749-83B5-C930A2C371ED}"/>
              </a:ext>
            </a:extLst>
          </p:cNvPr>
          <p:cNvPicPr>
            <a:picLocks noChangeAspect="1"/>
          </p:cNvPicPr>
          <p:nvPr/>
        </p:nvPicPr>
        <p:blipFill>
          <a:blip r:embed="rId3"/>
          <a:stretch>
            <a:fillRect/>
          </a:stretch>
        </p:blipFill>
        <p:spPr>
          <a:xfrm>
            <a:off x="11479427" y="6092795"/>
            <a:ext cx="518984" cy="686033"/>
          </a:xfrm>
          <a:prstGeom prst="rect">
            <a:avLst/>
          </a:prstGeom>
        </p:spPr>
      </p:pic>
      <p:sp>
        <p:nvSpPr>
          <p:cNvPr id="9" name="Title 1">
            <a:extLst>
              <a:ext uri="{FF2B5EF4-FFF2-40B4-BE49-F238E27FC236}">
                <a16:creationId xmlns:a16="http://schemas.microsoft.com/office/drawing/2014/main" id="{672705F1-32A9-49B2-A4B3-897B89D1E071}"/>
              </a:ext>
            </a:extLst>
          </p:cNvPr>
          <p:cNvSpPr txBox="1">
            <a:spLocks/>
          </p:cNvSpPr>
          <p:nvPr/>
        </p:nvSpPr>
        <p:spPr>
          <a:xfrm>
            <a:off x="4989095" y="684398"/>
            <a:ext cx="6490332" cy="57565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sz="2200" b="1" dirty="0">
                <a:solidFill>
                  <a:schemeClr val="accent1"/>
                </a:solidFill>
                <a:latin typeface="+mn-lt"/>
                <a:ea typeface="+mn-ea"/>
                <a:cs typeface="+mn-cs"/>
              </a:rPr>
              <a:t>Stop Production Recommendations</a:t>
            </a:r>
          </a:p>
          <a:p>
            <a:pPr marL="342900" indent="-342900">
              <a:buFont typeface="Arial" panose="020B0604020202020204" pitchFamily="34" charset="0"/>
              <a:buChar char="•"/>
            </a:pPr>
            <a:r>
              <a:rPr lang="en-US" sz="2000" dirty="0"/>
              <a:t>Both train/test results are not as accurate as desired and forecast is producing undesired results </a:t>
            </a:r>
          </a:p>
          <a:p>
            <a:pPr marL="342900" indent="-342900">
              <a:buFont typeface="Arial" panose="020B0604020202020204" pitchFamily="34" charset="0"/>
              <a:buChar char="•"/>
            </a:pPr>
            <a:r>
              <a:rPr lang="en-US" sz="2000" dirty="0"/>
              <a:t>Product has accurate train/test results but a negative forecast</a:t>
            </a:r>
          </a:p>
          <a:p>
            <a:pPr marL="342900" indent="-342900">
              <a:buFont typeface="Arial" panose="020B0604020202020204" pitchFamily="34" charset="0"/>
              <a:buChar char="•"/>
            </a:pPr>
            <a:endParaRPr lang="en-US" sz="1600" dirty="0"/>
          </a:p>
          <a:p>
            <a:r>
              <a:rPr lang="en-US" sz="2200" b="1" dirty="0">
                <a:solidFill>
                  <a:schemeClr val="accent6"/>
                </a:solidFill>
                <a:latin typeface="+mn-lt"/>
                <a:ea typeface="+mn-ea"/>
                <a:cs typeface="+mn-cs"/>
              </a:rPr>
              <a:t>Produce but Watch</a:t>
            </a:r>
          </a:p>
          <a:p>
            <a:pPr marL="342900" indent="-342900">
              <a:buFont typeface="Arial" panose="020B0604020202020204" pitchFamily="34" charset="0"/>
              <a:buChar char="•"/>
            </a:pPr>
            <a:r>
              <a:rPr lang="en-US" sz="2000" dirty="0"/>
              <a:t>For a product that has lackluster train/test results but positive forecast, we would recommend to produce that product but to continue to refresh model regularly to see if any changes occur.</a:t>
            </a:r>
          </a:p>
          <a:p>
            <a:pPr marL="342900" indent="-342900">
              <a:buFont typeface="Arial" panose="020B0604020202020204" pitchFamily="34" charset="0"/>
              <a:buChar char="•"/>
            </a:pPr>
            <a:endParaRPr lang="en-US" sz="2000" dirty="0"/>
          </a:p>
          <a:p>
            <a:r>
              <a:rPr lang="en-US" sz="2200" b="1" dirty="0">
                <a:solidFill>
                  <a:schemeClr val="accent3"/>
                </a:solidFill>
                <a:latin typeface="+mn-lt"/>
                <a:ea typeface="+mn-ea"/>
                <a:cs typeface="+mn-cs"/>
              </a:rPr>
              <a:t>Note</a:t>
            </a:r>
            <a:r>
              <a:rPr lang="en-US" sz="2000" dirty="0"/>
              <a:t>: Chose to run unmodified models to simulate quick turnover time series simulations needed for time sensitive supply chain logistics</a:t>
            </a:r>
          </a:p>
        </p:txBody>
      </p:sp>
    </p:spTree>
    <p:extLst>
      <p:ext uri="{BB962C8B-B14F-4D97-AF65-F5344CB8AC3E}">
        <p14:creationId xmlns:p14="http://schemas.microsoft.com/office/powerpoint/2010/main" val="71258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83A5A55-0580-458D-8BA5-EE67ACFCEAF5}"/>
              </a:ext>
            </a:extLst>
          </p:cNvPr>
          <p:cNvSpPr/>
          <p:nvPr/>
        </p:nvSpPr>
        <p:spPr>
          <a:xfrm>
            <a:off x="5008498" y="268800"/>
            <a:ext cx="6664475" cy="6301618"/>
          </a:xfrm>
          <a:prstGeom prst="ellipse">
            <a:avLst/>
          </a:prstGeom>
          <a:noFill/>
          <a:ln w="57150">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2" name="Title 1">
            <a:extLst>
              <a:ext uri="{FF2B5EF4-FFF2-40B4-BE49-F238E27FC236}">
                <a16:creationId xmlns:a16="http://schemas.microsoft.com/office/drawing/2014/main" id="{E59EAA1C-6CD8-43E6-B337-801362777097}"/>
              </a:ext>
            </a:extLst>
          </p:cNvPr>
          <p:cNvSpPr>
            <a:spLocks noGrp="1"/>
          </p:cNvSpPr>
          <p:nvPr>
            <p:ph type="title"/>
          </p:nvPr>
        </p:nvSpPr>
        <p:spPr>
          <a:xfrm>
            <a:off x="868680" y="1709928"/>
            <a:ext cx="3223383" cy="3848074"/>
          </a:xfrm>
        </p:spPr>
        <p:txBody>
          <a:bodyPr>
            <a:normAutofit/>
          </a:bodyPr>
          <a:lstStyle/>
          <a:p>
            <a:pPr algn="ctr"/>
            <a:r>
              <a:rPr lang="en-US" sz="3200" b="1">
                <a:solidFill>
                  <a:schemeClr val="accent6"/>
                </a:solidFill>
              </a:rPr>
              <a:t>Stage 6: </a:t>
            </a:r>
            <a:r>
              <a:rPr lang="en-US" sz="3200" i="1">
                <a:solidFill>
                  <a:schemeClr val="accent6"/>
                </a:solidFill>
              </a:rPr>
              <a:t>Deployment</a:t>
            </a:r>
            <a:endParaRPr lang="en-US" i="1">
              <a:solidFill>
                <a:schemeClr val="accent6"/>
              </a:solidFill>
            </a:endParaRPr>
          </a:p>
        </p:txBody>
      </p:sp>
      <p:sp>
        <p:nvSpPr>
          <p:cNvPr id="28" name="Isosceles Triangle 27">
            <a:extLst>
              <a:ext uri="{FF2B5EF4-FFF2-40B4-BE49-F238E27FC236}">
                <a16:creationId xmlns:a16="http://schemas.microsoft.com/office/drawing/2014/main" id="{6E412E04-6FFE-4946-8548-AFEA32735712}"/>
              </a:ext>
            </a:extLst>
          </p:cNvPr>
          <p:cNvSpPr/>
          <p:nvPr/>
        </p:nvSpPr>
        <p:spPr>
          <a:xfrm rot="16200000">
            <a:off x="8193405" y="6429556"/>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F3B1F2A-0F30-4E9D-A102-8BA1A3C5C421}"/>
              </a:ext>
            </a:extLst>
          </p:cNvPr>
          <p:cNvSpPr/>
          <p:nvPr/>
        </p:nvSpPr>
        <p:spPr>
          <a:xfrm>
            <a:off x="6003331" y="1566014"/>
            <a:ext cx="1814285" cy="556381"/>
          </a:xfrm>
          <a:prstGeom prst="roundRect">
            <a:avLst/>
          </a:prstGeom>
          <a:ln/>
          <a:effectLst>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Business Understanding</a:t>
            </a:r>
          </a:p>
        </p:txBody>
      </p:sp>
      <p:sp>
        <p:nvSpPr>
          <p:cNvPr id="10" name="Rectangle: Rounded Corners 9">
            <a:extLst>
              <a:ext uri="{FF2B5EF4-FFF2-40B4-BE49-F238E27FC236}">
                <a16:creationId xmlns:a16="http://schemas.microsoft.com/office/drawing/2014/main" id="{D3CFFE58-7DE9-4393-8490-187CF89D6CCF}"/>
              </a:ext>
            </a:extLst>
          </p:cNvPr>
          <p:cNvSpPr/>
          <p:nvPr/>
        </p:nvSpPr>
        <p:spPr>
          <a:xfrm>
            <a:off x="8966665" y="1566012"/>
            <a:ext cx="1814285" cy="5563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Data Understanding </a:t>
            </a:r>
          </a:p>
        </p:txBody>
      </p:sp>
      <p:sp>
        <p:nvSpPr>
          <p:cNvPr id="12" name="Rectangle: Rounded Corners 11">
            <a:extLst>
              <a:ext uri="{FF2B5EF4-FFF2-40B4-BE49-F238E27FC236}">
                <a16:creationId xmlns:a16="http://schemas.microsoft.com/office/drawing/2014/main" id="{D825FE9F-08E9-4209-A3BE-15A05D3F1178}"/>
              </a:ext>
            </a:extLst>
          </p:cNvPr>
          <p:cNvSpPr/>
          <p:nvPr/>
        </p:nvSpPr>
        <p:spPr>
          <a:xfrm>
            <a:off x="9595613" y="2860202"/>
            <a:ext cx="1814285" cy="55638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Data Preparation</a:t>
            </a:r>
          </a:p>
        </p:txBody>
      </p:sp>
      <p:sp>
        <p:nvSpPr>
          <p:cNvPr id="14" name="Rectangle: Rounded Corners 13">
            <a:extLst>
              <a:ext uri="{FF2B5EF4-FFF2-40B4-BE49-F238E27FC236}">
                <a16:creationId xmlns:a16="http://schemas.microsoft.com/office/drawing/2014/main" id="{5D855121-B856-4FF0-BA2A-C327E2F64377}"/>
              </a:ext>
            </a:extLst>
          </p:cNvPr>
          <p:cNvSpPr/>
          <p:nvPr/>
        </p:nvSpPr>
        <p:spPr>
          <a:xfrm>
            <a:off x="9389996" y="4154394"/>
            <a:ext cx="1814285" cy="55638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Modeling</a:t>
            </a:r>
          </a:p>
        </p:txBody>
      </p:sp>
      <p:pic>
        <p:nvPicPr>
          <p:cNvPr id="16" name="Graphic 55" descr="Cloud">
            <a:extLst>
              <a:ext uri="{FF2B5EF4-FFF2-40B4-BE49-F238E27FC236}">
                <a16:creationId xmlns:a16="http://schemas.microsoft.com/office/drawing/2014/main" id="{6FD31020-869C-4F07-BA0A-07E8AFAE62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41116" y="2475274"/>
            <a:ext cx="1507065" cy="167639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8" name="Rectangle: Rounded Corners 17">
            <a:extLst>
              <a:ext uri="{FF2B5EF4-FFF2-40B4-BE49-F238E27FC236}">
                <a16:creationId xmlns:a16="http://schemas.microsoft.com/office/drawing/2014/main" id="{EEEF8053-86CF-435B-ABBC-E5C38F8DE3C9}"/>
              </a:ext>
            </a:extLst>
          </p:cNvPr>
          <p:cNvSpPr/>
          <p:nvPr/>
        </p:nvSpPr>
        <p:spPr>
          <a:xfrm>
            <a:off x="7430567" y="5182489"/>
            <a:ext cx="1814285" cy="5563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t>Evaluation</a:t>
            </a:r>
          </a:p>
        </p:txBody>
      </p:sp>
      <p:sp>
        <p:nvSpPr>
          <p:cNvPr id="20" name="Rectangle: Rounded Corners 19">
            <a:extLst>
              <a:ext uri="{FF2B5EF4-FFF2-40B4-BE49-F238E27FC236}">
                <a16:creationId xmlns:a16="http://schemas.microsoft.com/office/drawing/2014/main" id="{605554F1-3156-424F-84D6-EEDE1C1258FB}"/>
              </a:ext>
            </a:extLst>
          </p:cNvPr>
          <p:cNvSpPr/>
          <p:nvPr/>
        </p:nvSpPr>
        <p:spPr>
          <a:xfrm>
            <a:off x="5471140" y="3380299"/>
            <a:ext cx="1814285" cy="556381"/>
          </a:xfrm>
          <a:prstGeom prst="roundRect">
            <a:avLst/>
          </a:prstGeom>
          <a:effectLst>
            <a:glow rad="228600">
              <a:schemeClr val="accent6">
                <a:satMod val="175000"/>
                <a:alpha val="40000"/>
              </a:schemeClr>
            </a:glow>
            <a:outerShdw blurRad="57150" dist="19050" dir="5400000" algn="ctr" rotWithShape="0">
              <a:srgbClr val="000000">
                <a:alpha val="63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r>
              <a:rPr lang="en-US"/>
              <a:t>Deployment</a:t>
            </a:r>
          </a:p>
        </p:txBody>
      </p:sp>
      <p:sp>
        <p:nvSpPr>
          <p:cNvPr id="22" name="TextBox 21">
            <a:extLst>
              <a:ext uri="{FF2B5EF4-FFF2-40B4-BE49-F238E27FC236}">
                <a16:creationId xmlns:a16="http://schemas.microsoft.com/office/drawing/2014/main" id="{2FA7BBE9-5BB8-4349-9E71-2F5BCE33FD24}"/>
              </a:ext>
            </a:extLst>
          </p:cNvPr>
          <p:cNvSpPr txBox="1"/>
          <p:nvPr/>
        </p:nvSpPr>
        <p:spPr>
          <a:xfrm>
            <a:off x="8122116" y="3237274"/>
            <a:ext cx="723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Data</a:t>
            </a:r>
          </a:p>
        </p:txBody>
      </p:sp>
      <p:sp>
        <p:nvSpPr>
          <p:cNvPr id="24" name="Isosceles Triangle 23">
            <a:extLst>
              <a:ext uri="{FF2B5EF4-FFF2-40B4-BE49-F238E27FC236}">
                <a16:creationId xmlns:a16="http://schemas.microsoft.com/office/drawing/2014/main" id="{85BC22F1-FBE5-4FDA-AFD3-FB41A78AE910}"/>
              </a:ext>
            </a:extLst>
          </p:cNvPr>
          <p:cNvSpPr/>
          <p:nvPr/>
        </p:nvSpPr>
        <p:spPr>
          <a:xfrm rot="5340000">
            <a:off x="8193406" y="127938"/>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C1AB5D2B-48A5-483E-AB80-9B84CA644383}"/>
              </a:ext>
            </a:extLst>
          </p:cNvPr>
          <p:cNvSpPr/>
          <p:nvPr/>
        </p:nvSpPr>
        <p:spPr>
          <a:xfrm rot="10980000">
            <a:off x="11531689" y="3272699"/>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CD4238B-2DE0-40A5-9AC3-5A0A64EC0487}"/>
              </a:ext>
            </a:extLst>
          </p:cNvPr>
          <p:cNvSpPr/>
          <p:nvPr/>
        </p:nvSpPr>
        <p:spPr>
          <a:xfrm rot="21480000">
            <a:off x="4867214" y="3273560"/>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525C3FE-0027-4D61-8A3D-72429E0AD96D}"/>
              </a:ext>
            </a:extLst>
          </p:cNvPr>
          <p:cNvCxnSpPr/>
          <p:nvPr/>
        </p:nvCxnSpPr>
        <p:spPr>
          <a:xfrm>
            <a:off x="10079426" y="2219161"/>
            <a:ext cx="382212" cy="599922"/>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893E8BA-71B7-4AC3-96F6-751E14C938F7}"/>
              </a:ext>
            </a:extLst>
          </p:cNvPr>
          <p:cNvCxnSpPr>
            <a:cxnSpLocks/>
          </p:cNvCxnSpPr>
          <p:nvPr/>
        </p:nvCxnSpPr>
        <p:spPr>
          <a:xfrm flipH="1">
            <a:off x="9409353" y="4831731"/>
            <a:ext cx="960358" cy="684589"/>
          </a:xfrm>
          <a:prstGeom prst="straightConnector1">
            <a:avLst/>
          </a:prstGeom>
          <a:ln w="57150">
            <a:solidFill>
              <a:schemeClr val="bg1">
                <a:lumMod val="65000"/>
              </a:schemeClr>
            </a:solidFill>
            <a:headEnd type="non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C96C1C9-FC2E-4595-916E-9BC22D540D84}"/>
              </a:ext>
            </a:extLst>
          </p:cNvPr>
          <p:cNvCxnSpPr/>
          <p:nvPr/>
        </p:nvCxnSpPr>
        <p:spPr>
          <a:xfrm>
            <a:off x="7887920" y="1841937"/>
            <a:ext cx="962783" cy="7257"/>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EA2872-2EA9-42FE-B0AB-0D4ABDF4E6A3}"/>
              </a:ext>
            </a:extLst>
          </p:cNvPr>
          <p:cNvCxnSpPr>
            <a:cxnSpLocks/>
          </p:cNvCxnSpPr>
          <p:nvPr/>
        </p:nvCxnSpPr>
        <p:spPr>
          <a:xfrm flipV="1">
            <a:off x="10355348" y="3445764"/>
            <a:ext cx="128212" cy="633791"/>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A924A6-7BED-44E3-8663-2060433C474E}"/>
              </a:ext>
            </a:extLst>
          </p:cNvPr>
          <p:cNvCxnSpPr>
            <a:cxnSpLocks/>
          </p:cNvCxnSpPr>
          <p:nvPr/>
        </p:nvCxnSpPr>
        <p:spPr>
          <a:xfrm flipH="1" flipV="1">
            <a:off x="7026915" y="2242106"/>
            <a:ext cx="1371270" cy="2881708"/>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15D51C9-8D2E-4E59-9AFD-0965A5E62B67}"/>
              </a:ext>
            </a:extLst>
          </p:cNvPr>
          <p:cNvCxnSpPr/>
          <p:nvPr/>
        </p:nvCxnSpPr>
        <p:spPr>
          <a:xfrm flipH="1" flipV="1">
            <a:off x="6439929" y="4020061"/>
            <a:ext cx="908223" cy="1423090"/>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234D30D-0245-44D9-8747-F31C8A3ECDDB}"/>
              </a:ext>
            </a:extLst>
          </p:cNvPr>
          <p:cNvCxnSpPr/>
          <p:nvPr/>
        </p:nvCxnSpPr>
        <p:spPr>
          <a:xfrm flipV="1">
            <a:off x="6348026" y="2206452"/>
            <a:ext cx="471615" cy="1083276"/>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4" descr="A close up of a sign&#10;&#10;Description generated with high confidence">
            <a:extLst>
              <a:ext uri="{FF2B5EF4-FFF2-40B4-BE49-F238E27FC236}">
                <a16:creationId xmlns:a16="http://schemas.microsoft.com/office/drawing/2014/main" id="{096BFD5E-072F-4672-B18C-E8B9C765E42E}"/>
              </a:ext>
            </a:extLst>
          </p:cNvPr>
          <p:cNvPicPr>
            <a:picLocks noChangeAspect="1"/>
          </p:cNvPicPr>
          <p:nvPr/>
        </p:nvPicPr>
        <p:blipFill>
          <a:blip r:embed="rId4"/>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181200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EB7279-904D-4088-B49E-9C1CE44E17BB}"/>
              </a:ext>
            </a:extLst>
          </p:cNvPr>
          <p:cNvSpPr>
            <a:spLocks noGrp="1"/>
          </p:cNvSpPr>
          <p:nvPr>
            <p:ph type="title"/>
          </p:nvPr>
        </p:nvSpPr>
        <p:spPr>
          <a:xfrm>
            <a:off x="841248" y="685800"/>
            <a:ext cx="10506456" cy="1157005"/>
          </a:xfrm>
        </p:spPr>
        <p:txBody>
          <a:bodyPr anchor="b">
            <a:normAutofit/>
          </a:bodyPr>
          <a:lstStyle/>
          <a:p>
            <a:r>
              <a:rPr lang="en-US" sz="4800">
                <a:ea typeface="+mj-lt"/>
                <a:cs typeface="+mj-lt"/>
              </a:rPr>
              <a:t>Recommendation Parameters</a:t>
            </a:r>
          </a:p>
        </p:txBody>
      </p:sp>
      <p:sp>
        <p:nvSpPr>
          <p:cNvPr id="48" name="Rectangle 47">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BB4C03B8-A463-46F5-9293-5CE437A0E748}"/>
              </a:ext>
            </a:extLst>
          </p:cNvPr>
          <p:cNvGraphicFramePr>
            <a:graphicFrameLocks noGrp="1"/>
          </p:cNvGraphicFramePr>
          <p:nvPr>
            <p:ph idx="1"/>
            <p:extLst>
              <p:ext uri="{D42A27DB-BD31-4B8C-83A1-F6EECF244321}">
                <p14:modId xmlns:p14="http://schemas.microsoft.com/office/powerpoint/2010/main" val="76932447"/>
              </p:ext>
            </p:extLst>
          </p:nvPr>
        </p:nvGraphicFramePr>
        <p:xfrm>
          <a:off x="838200" y="2295252"/>
          <a:ext cx="10506456" cy="38769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9" name="Picture 4" descr="A close up of a sign&#10;&#10;Description generated with high confidence">
            <a:extLst>
              <a:ext uri="{FF2B5EF4-FFF2-40B4-BE49-F238E27FC236}">
                <a16:creationId xmlns:a16="http://schemas.microsoft.com/office/drawing/2014/main" id="{053EC847-C845-4192-AF35-71BB565B7B67}"/>
              </a:ext>
            </a:extLst>
          </p:cNvPr>
          <p:cNvPicPr>
            <a:picLocks noChangeAspect="1"/>
          </p:cNvPicPr>
          <p:nvPr/>
        </p:nvPicPr>
        <p:blipFill>
          <a:blip r:embed="rId7"/>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1542643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FE302-D165-4CB0-A197-395493952F6F}"/>
              </a:ext>
            </a:extLst>
          </p:cNvPr>
          <p:cNvSpPr>
            <a:spLocks noGrp="1"/>
          </p:cNvSpPr>
          <p:nvPr>
            <p:ph type="title"/>
          </p:nvPr>
        </p:nvSpPr>
        <p:spPr>
          <a:xfrm>
            <a:off x="659234" y="957447"/>
            <a:ext cx="3383280" cy="4943105"/>
          </a:xfrm>
        </p:spPr>
        <p:txBody>
          <a:bodyPr anchor="ctr">
            <a:normAutofit/>
          </a:bodyPr>
          <a:lstStyle/>
          <a:p>
            <a:pPr algn="ctr"/>
            <a:r>
              <a:rPr lang="en-US"/>
              <a:t>Performance by Channel: </a:t>
            </a:r>
            <a:r>
              <a:rPr lang="en-US" b="1"/>
              <a:t>BRICK AND MORTAR</a:t>
            </a:r>
            <a:endParaRPr lang="en-US"/>
          </a:p>
        </p:txBody>
      </p:sp>
      <p:sp>
        <p:nvSpPr>
          <p:cNvPr id="52" name="Rectangle 5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Diagram 7">
            <a:extLst>
              <a:ext uri="{FF2B5EF4-FFF2-40B4-BE49-F238E27FC236}">
                <a16:creationId xmlns:a16="http://schemas.microsoft.com/office/drawing/2014/main" id="{427CF047-E3C5-4C21-A253-7BA61EAB600C}"/>
              </a:ext>
            </a:extLst>
          </p:cNvPr>
          <p:cNvGraphicFramePr/>
          <p:nvPr>
            <p:extLst>
              <p:ext uri="{D42A27DB-BD31-4B8C-83A1-F6EECF244321}">
                <p14:modId xmlns:p14="http://schemas.microsoft.com/office/powerpoint/2010/main" val="240762951"/>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4" descr="A close up of a sign&#10;&#10;Description generated with high confidence">
            <a:extLst>
              <a:ext uri="{FF2B5EF4-FFF2-40B4-BE49-F238E27FC236}">
                <a16:creationId xmlns:a16="http://schemas.microsoft.com/office/drawing/2014/main" id="{C84A5BC3-E7FB-43B6-93F6-652DC724304C}"/>
              </a:ext>
            </a:extLst>
          </p:cNvPr>
          <p:cNvPicPr>
            <a:picLocks noChangeAspect="1"/>
          </p:cNvPicPr>
          <p:nvPr/>
        </p:nvPicPr>
        <p:blipFill>
          <a:blip r:embed="rId7"/>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34968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FE302-D165-4CB0-A197-395493952F6F}"/>
              </a:ext>
            </a:extLst>
          </p:cNvPr>
          <p:cNvSpPr>
            <a:spLocks noGrp="1"/>
          </p:cNvSpPr>
          <p:nvPr>
            <p:ph type="title"/>
          </p:nvPr>
        </p:nvSpPr>
        <p:spPr>
          <a:xfrm>
            <a:off x="659234" y="957447"/>
            <a:ext cx="3383280" cy="4943105"/>
          </a:xfrm>
        </p:spPr>
        <p:txBody>
          <a:bodyPr anchor="ctr">
            <a:normAutofit/>
          </a:bodyPr>
          <a:lstStyle/>
          <a:p>
            <a:pPr algn="ctr"/>
            <a:r>
              <a:rPr lang="en-US"/>
              <a:t>Performance by Channel: </a:t>
            </a:r>
            <a:r>
              <a:rPr lang="en-US" b="1"/>
              <a:t>ONLINE</a:t>
            </a:r>
          </a:p>
        </p:txBody>
      </p:sp>
      <p:sp>
        <p:nvSpPr>
          <p:cNvPr id="52" name="Rectangle 51">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Diagram 7">
            <a:extLst>
              <a:ext uri="{FF2B5EF4-FFF2-40B4-BE49-F238E27FC236}">
                <a16:creationId xmlns:a16="http://schemas.microsoft.com/office/drawing/2014/main" id="{427CF047-E3C5-4C21-A253-7BA61EAB600C}"/>
              </a:ext>
            </a:extLst>
          </p:cNvPr>
          <p:cNvGraphicFramePr/>
          <p:nvPr>
            <p:extLst>
              <p:ext uri="{D42A27DB-BD31-4B8C-83A1-F6EECF244321}">
                <p14:modId xmlns:p14="http://schemas.microsoft.com/office/powerpoint/2010/main" val="1558761184"/>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4" descr="A close up of a sign&#10;&#10;Description generated with high confidence">
            <a:extLst>
              <a:ext uri="{FF2B5EF4-FFF2-40B4-BE49-F238E27FC236}">
                <a16:creationId xmlns:a16="http://schemas.microsoft.com/office/drawing/2014/main" id="{482AF9BC-D9A4-4154-A86A-B01D8DB25800}"/>
              </a:ext>
            </a:extLst>
          </p:cNvPr>
          <p:cNvPicPr>
            <a:picLocks noChangeAspect="1"/>
          </p:cNvPicPr>
          <p:nvPr/>
        </p:nvPicPr>
        <p:blipFill>
          <a:blip r:embed="rId7"/>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29839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2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07A130-130F-4BEB-B394-300A9EC4F48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Concluding Remarks</a:t>
            </a:r>
          </a:p>
        </p:txBody>
      </p:sp>
      <p:sp>
        <p:nvSpPr>
          <p:cNvPr id="27" name="Rectangle 2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close up of a sign&#10;&#10;Description generated with high confidence">
            <a:extLst>
              <a:ext uri="{FF2B5EF4-FFF2-40B4-BE49-F238E27FC236}">
                <a16:creationId xmlns:a16="http://schemas.microsoft.com/office/drawing/2014/main" id="{FAB3E9C6-E5E8-4372-A95B-2315BC6A2DA1}"/>
              </a:ext>
            </a:extLst>
          </p:cNvPr>
          <p:cNvPicPr>
            <a:picLocks noChangeAspect="1"/>
          </p:cNvPicPr>
          <p:nvPr/>
        </p:nvPicPr>
        <p:blipFill>
          <a:blip r:embed="rId3"/>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400019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143DF2-80A9-42D4-B0C3-4524E12B1205}"/>
              </a:ext>
            </a:extLst>
          </p:cNvPr>
          <p:cNvSpPr>
            <a:spLocks noGrp="1"/>
          </p:cNvSpPr>
          <p:nvPr>
            <p:ph type="title"/>
          </p:nvPr>
        </p:nvSpPr>
        <p:spPr>
          <a:xfrm>
            <a:off x="838200" y="253397"/>
            <a:ext cx="10515600" cy="1273233"/>
          </a:xfrm>
        </p:spPr>
        <p:txBody>
          <a:bodyPr>
            <a:normAutofit/>
          </a:bodyPr>
          <a:lstStyle/>
          <a:p>
            <a:r>
              <a:rPr lang="en-US"/>
              <a:t>Business Understanding: </a:t>
            </a:r>
          </a:p>
        </p:txBody>
      </p:sp>
      <p:sp>
        <p:nvSpPr>
          <p:cNvPr id="39" name="Rectangle 38">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718A3DC0-95BC-423A-9A8C-A3D8C7E6C584}"/>
              </a:ext>
            </a:extLst>
          </p:cNvPr>
          <p:cNvGraphicFramePr/>
          <p:nvPr>
            <p:extLst>
              <p:ext uri="{D42A27DB-BD31-4B8C-83A1-F6EECF244321}">
                <p14:modId xmlns:p14="http://schemas.microsoft.com/office/powerpoint/2010/main" val="2357943932"/>
              </p:ext>
            </p:extLst>
          </p:nvPr>
        </p:nvGraphicFramePr>
        <p:xfrm>
          <a:off x="838200" y="2184158"/>
          <a:ext cx="10515600" cy="4061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7" name="Picture 4" descr="A picture containing shirt, cat&#10;&#10;Description generated with very high confidence">
            <a:extLst>
              <a:ext uri="{FF2B5EF4-FFF2-40B4-BE49-F238E27FC236}">
                <a16:creationId xmlns:a16="http://schemas.microsoft.com/office/drawing/2014/main" id="{C729F2CE-2B9F-44CB-9C63-DC0170DE8DAB}"/>
              </a:ext>
            </a:extLst>
          </p:cNvPr>
          <p:cNvPicPr>
            <a:picLocks noChangeAspect="1"/>
          </p:cNvPicPr>
          <p:nvPr/>
        </p:nvPicPr>
        <p:blipFill>
          <a:blip r:embed="rId7"/>
          <a:stretch>
            <a:fillRect/>
          </a:stretch>
        </p:blipFill>
        <p:spPr>
          <a:xfrm>
            <a:off x="6805762" y="-523736"/>
            <a:ext cx="5028709" cy="2828904"/>
          </a:xfrm>
          <a:prstGeom prst="rect">
            <a:avLst/>
          </a:prstGeom>
        </p:spPr>
      </p:pic>
      <p:pic>
        <p:nvPicPr>
          <p:cNvPr id="375" name="Picture 4" descr="A close up of a sign&#10;&#10;Description generated with high confidence">
            <a:extLst>
              <a:ext uri="{FF2B5EF4-FFF2-40B4-BE49-F238E27FC236}">
                <a16:creationId xmlns:a16="http://schemas.microsoft.com/office/drawing/2014/main" id="{565BDD68-5F47-4F9C-B3B3-87B266558529}"/>
              </a:ext>
            </a:extLst>
          </p:cNvPr>
          <p:cNvPicPr>
            <a:picLocks noChangeAspect="1"/>
          </p:cNvPicPr>
          <p:nvPr/>
        </p:nvPicPr>
        <p:blipFill>
          <a:blip r:embed="rId8"/>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423473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93248-28B9-4BDD-B08F-B60D52EACE55}"/>
              </a:ext>
            </a:extLst>
          </p:cNvPr>
          <p:cNvSpPr>
            <a:spLocks noGrp="1"/>
          </p:cNvSpPr>
          <p:nvPr>
            <p:ph type="title"/>
          </p:nvPr>
        </p:nvSpPr>
        <p:spPr>
          <a:xfrm>
            <a:off x="841248" y="251312"/>
            <a:ext cx="10506456" cy="1010264"/>
          </a:xfrm>
        </p:spPr>
        <p:txBody>
          <a:bodyPr anchor="ctr">
            <a:normAutofit/>
          </a:bodyPr>
          <a:lstStyle/>
          <a:p>
            <a:r>
              <a:rPr lang="en-US" dirty="0"/>
              <a:t>Concluding Remarks</a:t>
            </a:r>
          </a:p>
        </p:txBody>
      </p:sp>
      <p:sp>
        <p:nvSpPr>
          <p:cNvPr id="13" name="Rectangle 1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4" descr="A close up of a sign&#10;&#10;Description generated with high confidence">
            <a:extLst>
              <a:ext uri="{FF2B5EF4-FFF2-40B4-BE49-F238E27FC236}">
                <a16:creationId xmlns:a16="http://schemas.microsoft.com/office/drawing/2014/main" id="{FADE449C-AF6D-4D1E-8102-1EFAD024C76B}"/>
              </a:ext>
            </a:extLst>
          </p:cNvPr>
          <p:cNvPicPr>
            <a:picLocks noChangeAspect="1"/>
          </p:cNvPicPr>
          <p:nvPr/>
        </p:nvPicPr>
        <p:blipFill>
          <a:blip r:embed="rId2"/>
          <a:stretch>
            <a:fillRect/>
          </a:stretch>
        </p:blipFill>
        <p:spPr>
          <a:xfrm>
            <a:off x="11479427" y="6092795"/>
            <a:ext cx="518984" cy="686033"/>
          </a:xfrm>
          <a:prstGeom prst="rect">
            <a:avLst/>
          </a:prstGeom>
        </p:spPr>
      </p:pic>
      <p:graphicFrame>
        <p:nvGraphicFramePr>
          <p:cNvPr id="6" name="Content Placeholder 2">
            <a:extLst>
              <a:ext uri="{FF2B5EF4-FFF2-40B4-BE49-F238E27FC236}">
                <a16:creationId xmlns:a16="http://schemas.microsoft.com/office/drawing/2014/main" id="{72426A7A-F818-4CFF-9654-6C1E3EEBCE8A}"/>
              </a:ext>
            </a:extLst>
          </p:cNvPr>
          <p:cNvGraphicFramePr>
            <a:graphicFrameLocks noGrp="1"/>
          </p:cNvGraphicFramePr>
          <p:nvPr>
            <p:ph idx="1"/>
            <p:extLst>
              <p:ext uri="{D42A27DB-BD31-4B8C-83A1-F6EECF244321}">
                <p14:modId xmlns:p14="http://schemas.microsoft.com/office/powerpoint/2010/main" val="1089170478"/>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96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B7ECA4-9D13-480F-BC4C-C9DF6422D96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Appendix</a:t>
            </a: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4" descr="A close up of a sign&#10;&#10;Description generated with high confidence">
            <a:extLst>
              <a:ext uri="{FF2B5EF4-FFF2-40B4-BE49-F238E27FC236}">
                <a16:creationId xmlns:a16="http://schemas.microsoft.com/office/drawing/2014/main" id="{D7838C67-3430-4123-8DBE-CCA8F7653F35}"/>
              </a:ext>
            </a:extLst>
          </p:cNvPr>
          <p:cNvPicPr>
            <a:picLocks noChangeAspect="1"/>
          </p:cNvPicPr>
          <p:nvPr/>
        </p:nvPicPr>
        <p:blipFill>
          <a:blip r:embed="rId2"/>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291994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8AA81-5289-45E4-978D-059F56DC93C0}"/>
              </a:ext>
            </a:extLst>
          </p:cNvPr>
          <p:cNvSpPr>
            <a:spLocks noGrp="1"/>
          </p:cNvSpPr>
          <p:nvPr>
            <p:ph type="title"/>
          </p:nvPr>
        </p:nvSpPr>
        <p:spPr/>
        <p:txBody>
          <a:bodyPr/>
          <a:lstStyle/>
          <a:p>
            <a:r>
              <a:rPr lang="en-US"/>
              <a:t>Brick and Mortar – STYLE009_PINK</a:t>
            </a:r>
          </a:p>
        </p:txBody>
      </p:sp>
      <p:pic>
        <p:nvPicPr>
          <p:cNvPr id="5" name="Picture 5" descr="A screenshot of a social media post&#10;&#10;Description generated with very high confidence">
            <a:extLst>
              <a:ext uri="{FF2B5EF4-FFF2-40B4-BE49-F238E27FC236}">
                <a16:creationId xmlns:a16="http://schemas.microsoft.com/office/drawing/2014/main" id="{8ED4E25E-69AB-410D-A4E5-B0B795BA3C45}"/>
              </a:ext>
            </a:extLst>
          </p:cNvPr>
          <p:cNvPicPr>
            <a:picLocks noGrp="1" noChangeAspect="1"/>
          </p:cNvPicPr>
          <p:nvPr>
            <p:ph sz="half" idx="1"/>
          </p:nvPr>
        </p:nvPicPr>
        <p:blipFill>
          <a:blip r:embed="rId2"/>
          <a:stretch>
            <a:fillRect/>
          </a:stretch>
        </p:blipFill>
        <p:spPr>
          <a:xfrm>
            <a:off x="6492700" y="2650438"/>
            <a:ext cx="4937760" cy="3291840"/>
          </a:xfrm>
        </p:spPr>
      </p:pic>
      <p:pic>
        <p:nvPicPr>
          <p:cNvPr id="7" name="Picture 7" descr="A close up of a map&#10;&#10;Description generated with high confidence">
            <a:extLst>
              <a:ext uri="{FF2B5EF4-FFF2-40B4-BE49-F238E27FC236}">
                <a16:creationId xmlns:a16="http://schemas.microsoft.com/office/drawing/2014/main" id="{30679D94-6F1C-48D2-A105-C4C4A8878145}"/>
              </a:ext>
            </a:extLst>
          </p:cNvPr>
          <p:cNvPicPr>
            <a:picLocks noGrp="1" noChangeAspect="1"/>
          </p:cNvPicPr>
          <p:nvPr>
            <p:ph sz="half" idx="2"/>
          </p:nvPr>
        </p:nvPicPr>
        <p:blipFill>
          <a:blip r:embed="rId3"/>
          <a:stretch>
            <a:fillRect/>
          </a:stretch>
        </p:blipFill>
        <p:spPr>
          <a:xfrm>
            <a:off x="954427" y="2650437"/>
            <a:ext cx="4937760" cy="3291840"/>
          </a:xfrm>
        </p:spPr>
      </p:pic>
      <p:pic>
        <p:nvPicPr>
          <p:cNvPr id="3" name="Picture 4" descr="A close up of a sign&#10;&#10;Description generated with high confidence">
            <a:extLst>
              <a:ext uri="{FF2B5EF4-FFF2-40B4-BE49-F238E27FC236}">
                <a16:creationId xmlns:a16="http://schemas.microsoft.com/office/drawing/2014/main" id="{786F34ED-10E7-488A-A239-C97CB6DC6C1A}"/>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4" name="Rectangle 3">
            <a:extLst>
              <a:ext uri="{FF2B5EF4-FFF2-40B4-BE49-F238E27FC236}">
                <a16:creationId xmlns:a16="http://schemas.microsoft.com/office/drawing/2014/main" id="{37EB83D8-6B9D-4674-AE9A-D31497E3F9C8}"/>
              </a:ext>
            </a:extLst>
          </p:cNvPr>
          <p:cNvSpPr/>
          <p:nvPr/>
        </p:nvSpPr>
        <p:spPr>
          <a:xfrm>
            <a:off x="4975411" y="4352364"/>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66D5272-62EF-48DC-8860-1979DA9F2642}"/>
              </a:ext>
            </a:extLst>
          </p:cNvPr>
          <p:cNvSpPr/>
          <p:nvPr/>
        </p:nvSpPr>
        <p:spPr>
          <a:xfrm>
            <a:off x="10488704" y="4298575"/>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BCC2DE-36DD-46BF-A9A4-BB28B5634BE6}"/>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225580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normAutofit fontScale="90000"/>
          </a:bodyPr>
          <a:lstStyle/>
          <a:p>
            <a:r>
              <a:rPr lang="en-US">
                <a:ea typeface="+mj-lt"/>
                <a:cs typeface="+mj-lt"/>
              </a:rPr>
              <a:t>Brick and Mortar – STYLE042_GREY_549310</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F3719B5A-22AC-4EF9-AF76-5CC8D4E57DDD}"/>
              </a:ext>
            </a:extLst>
          </p:cNvPr>
          <p:cNvPicPr>
            <a:picLocks noGrp="1" noChangeAspect="1"/>
          </p:cNvPicPr>
          <p:nvPr>
            <p:ph sz="half" idx="1"/>
          </p:nvPr>
        </p:nvPicPr>
        <p:blipFill>
          <a:blip r:embed="rId2"/>
          <a:stretch>
            <a:fillRect/>
          </a:stretch>
        </p:blipFill>
        <p:spPr>
          <a:xfrm>
            <a:off x="1115568" y="2679192"/>
            <a:ext cx="4937760" cy="3291840"/>
          </a:xfrm>
        </p:spPr>
      </p:pic>
      <p:pic>
        <p:nvPicPr>
          <p:cNvPr id="7" name="Picture 7" descr="A screenshot of a cell phone&#10;&#10;Description generated with very high confidence">
            <a:extLst>
              <a:ext uri="{FF2B5EF4-FFF2-40B4-BE49-F238E27FC236}">
                <a16:creationId xmlns:a16="http://schemas.microsoft.com/office/drawing/2014/main" id="{DA72F0F1-3361-4FFF-861A-294DB2E95A6C}"/>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3FCB3A5E-5C2F-43D0-8AD2-9E7FB6C581EE}"/>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4" name="Rectangle 3">
            <a:extLst>
              <a:ext uri="{FF2B5EF4-FFF2-40B4-BE49-F238E27FC236}">
                <a16:creationId xmlns:a16="http://schemas.microsoft.com/office/drawing/2014/main" id="{F9DE5252-78F6-4F99-91C6-5DC52E85903B}"/>
              </a:ext>
            </a:extLst>
          </p:cNvPr>
          <p:cNvSpPr/>
          <p:nvPr/>
        </p:nvSpPr>
        <p:spPr>
          <a:xfrm>
            <a:off x="5136776" y="4397188"/>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5A96EC2-D857-4E5D-90C2-4CB9205B76A2}"/>
              </a:ext>
            </a:extLst>
          </p:cNvPr>
          <p:cNvSpPr/>
          <p:nvPr/>
        </p:nvSpPr>
        <p:spPr>
          <a:xfrm>
            <a:off x="10416987" y="4325470"/>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53F0652-CD51-4DB4-B65A-01D181D191A8}"/>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819383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Brick and Mortar – STYLE179_BLUE_------</a:t>
            </a:r>
            <a:endParaRPr lang="en-US"/>
          </a:p>
        </p:txBody>
      </p:sp>
      <p:pic>
        <p:nvPicPr>
          <p:cNvPr id="7" name="Picture 7" descr="A screenshot of a social media post&#10;&#10;Description generated with very high confidence">
            <a:extLst>
              <a:ext uri="{FF2B5EF4-FFF2-40B4-BE49-F238E27FC236}">
                <a16:creationId xmlns:a16="http://schemas.microsoft.com/office/drawing/2014/main" id="{6126B10C-6209-4E11-9114-1D6382B7B6D8}"/>
              </a:ext>
            </a:extLst>
          </p:cNvPr>
          <p:cNvPicPr>
            <a:picLocks noGrp="1" noChangeAspect="1"/>
          </p:cNvPicPr>
          <p:nvPr>
            <p:ph sz="half" idx="1"/>
          </p:nvPr>
        </p:nvPicPr>
        <p:blipFill>
          <a:blip r:embed="rId2"/>
          <a:stretch>
            <a:fillRect/>
          </a:stretch>
        </p:blipFill>
        <p:spPr>
          <a:xfrm>
            <a:off x="6535832" y="2679192"/>
            <a:ext cx="4937760" cy="3291840"/>
          </a:xfrm>
        </p:spPr>
      </p:pic>
      <p:pic>
        <p:nvPicPr>
          <p:cNvPr id="5" name="Picture 5" descr="A screenshot of a cell phone&#10;&#10;Description generated with very high confidence">
            <a:extLst>
              <a:ext uri="{FF2B5EF4-FFF2-40B4-BE49-F238E27FC236}">
                <a16:creationId xmlns:a16="http://schemas.microsoft.com/office/drawing/2014/main" id="{B85613D7-F192-4FF4-9E0E-CFB9A2ED8E2E}"/>
              </a:ext>
            </a:extLst>
          </p:cNvPr>
          <p:cNvPicPr>
            <a:picLocks noGrp="1" noChangeAspect="1"/>
          </p:cNvPicPr>
          <p:nvPr>
            <p:ph sz="half" idx="2"/>
          </p:nvPr>
        </p:nvPicPr>
        <p:blipFill>
          <a:blip r:embed="rId3"/>
          <a:stretch>
            <a:fillRect/>
          </a:stretch>
        </p:blipFill>
        <p:spPr>
          <a:xfrm>
            <a:off x="1112577"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5C38F25B-5ACF-4751-8A0E-2A7B10239D37}"/>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4" name="Rectangle 3">
            <a:extLst>
              <a:ext uri="{FF2B5EF4-FFF2-40B4-BE49-F238E27FC236}">
                <a16:creationId xmlns:a16="http://schemas.microsoft.com/office/drawing/2014/main" id="{BE2BD923-CFC6-43CE-8268-2FB9157252EC}"/>
              </a:ext>
            </a:extLst>
          </p:cNvPr>
          <p:cNvSpPr/>
          <p:nvPr/>
        </p:nvSpPr>
        <p:spPr>
          <a:xfrm>
            <a:off x="5136776" y="4397188"/>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76E4749-5C44-44A6-99A2-AA87F6D80D18}"/>
              </a:ext>
            </a:extLst>
          </p:cNvPr>
          <p:cNvSpPr/>
          <p:nvPr/>
        </p:nvSpPr>
        <p:spPr>
          <a:xfrm>
            <a:off x="10416987" y="4325470"/>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201321A-37D8-44A9-80CB-C0D559192F9E}"/>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30086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normAutofit fontScale="90000"/>
          </a:bodyPr>
          <a:lstStyle/>
          <a:p>
            <a:r>
              <a:rPr lang="en-US">
                <a:ea typeface="+mj-lt"/>
                <a:cs typeface="+mj-lt"/>
              </a:rPr>
              <a:t>Brick and Mortar - STYLE329_BLACK_40GEAR</a:t>
            </a:r>
            <a:endParaRPr lang="en-US"/>
          </a:p>
        </p:txBody>
      </p:sp>
      <p:pic>
        <p:nvPicPr>
          <p:cNvPr id="5" name="Picture 5" descr="A close up of a map&#10;&#10;Description generated with high confidence">
            <a:extLst>
              <a:ext uri="{FF2B5EF4-FFF2-40B4-BE49-F238E27FC236}">
                <a16:creationId xmlns:a16="http://schemas.microsoft.com/office/drawing/2014/main" id="{DDD14092-28BB-4FCF-BDE2-33EDE3B898D2}"/>
              </a:ext>
            </a:extLst>
          </p:cNvPr>
          <p:cNvPicPr>
            <a:picLocks noGrp="1" noChangeAspect="1"/>
          </p:cNvPicPr>
          <p:nvPr>
            <p:ph sz="half" idx="1"/>
          </p:nvPr>
        </p:nvPicPr>
        <p:blipFill>
          <a:blip r:embed="rId2"/>
          <a:stretch>
            <a:fillRect/>
          </a:stretch>
        </p:blipFill>
        <p:spPr>
          <a:xfrm>
            <a:off x="1115568" y="2679192"/>
            <a:ext cx="4937760" cy="3291840"/>
          </a:xfrm>
        </p:spPr>
      </p:pic>
      <p:pic>
        <p:nvPicPr>
          <p:cNvPr id="7" name="Picture 7" descr="A screenshot of a social media post&#10;&#10;Description generated with very high confidence">
            <a:extLst>
              <a:ext uri="{FF2B5EF4-FFF2-40B4-BE49-F238E27FC236}">
                <a16:creationId xmlns:a16="http://schemas.microsoft.com/office/drawing/2014/main" id="{DFF1224C-825D-4B86-BDC6-82A1B3F3F86A}"/>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2B54178E-DB13-4845-B7A5-0AEAD688AC80}"/>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4" name="Rectangle 3">
            <a:extLst>
              <a:ext uri="{FF2B5EF4-FFF2-40B4-BE49-F238E27FC236}">
                <a16:creationId xmlns:a16="http://schemas.microsoft.com/office/drawing/2014/main" id="{B8BF1B84-B19C-4ECB-BB47-9F50EB5E2CFB}"/>
              </a:ext>
            </a:extLst>
          </p:cNvPr>
          <p:cNvSpPr/>
          <p:nvPr/>
        </p:nvSpPr>
        <p:spPr>
          <a:xfrm>
            <a:off x="5136776" y="4397188"/>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50CD5A-F19C-4A9C-8786-F66EB5D461E0}"/>
              </a:ext>
            </a:extLst>
          </p:cNvPr>
          <p:cNvSpPr/>
          <p:nvPr/>
        </p:nvSpPr>
        <p:spPr>
          <a:xfrm>
            <a:off x="10416987" y="4325470"/>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313C113-32B3-4201-8D23-9417C3FD0736}"/>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265761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Brick and Mortar – STYLE366_BLACK_------ </a:t>
            </a:r>
            <a:endParaRPr lang="en-US"/>
          </a:p>
        </p:txBody>
      </p:sp>
      <p:pic>
        <p:nvPicPr>
          <p:cNvPr id="29" name="Picture 29" descr="A close up of a map&#10;&#10;Description generated with high confidence">
            <a:extLst>
              <a:ext uri="{FF2B5EF4-FFF2-40B4-BE49-F238E27FC236}">
                <a16:creationId xmlns:a16="http://schemas.microsoft.com/office/drawing/2014/main" id="{0D9D22AE-DA8A-4F2B-AFE6-611E4C27F82A}"/>
              </a:ext>
            </a:extLst>
          </p:cNvPr>
          <p:cNvPicPr>
            <a:picLocks noGrp="1" noChangeAspect="1"/>
          </p:cNvPicPr>
          <p:nvPr>
            <p:ph sz="half" idx="1"/>
          </p:nvPr>
        </p:nvPicPr>
        <p:blipFill>
          <a:blip r:embed="rId2"/>
          <a:stretch>
            <a:fillRect/>
          </a:stretch>
        </p:blipFill>
        <p:spPr>
          <a:xfrm>
            <a:off x="1115568" y="2679192"/>
            <a:ext cx="4937760" cy="3291840"/>
          </a:xfrm>
        </p:spPr>
      </p:pic>
      <p:pic>
        <p:nvPicPr>
          <p:cNvPr id="31" name="Picture 31">
            <a:extLst>
              <a:ext uri="{FF2B5EF4-FFF2-40B4-BE49-F238E27FC236}">
                <a16:creationId xmlns:a16="http://schemas.microsoft.com/office/drawing/2014/main" id="{12931B0F-688E-48AC-8F28-B8DAF1069D29}"/>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768D7A15-647B-4FC7-A759-9608B95E53A6}"/>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4" name="Rectangle 3">
            <a:extLst>
              <a:ext uri="{FF2B5EF4-FFF2-40B4-BE49-F238E27FC236}">
                <a16:creationId xmlns:a16="http://schemas.microsoft.com/office/drawing/2014/main" id="{1C28E219-3CCC-4CC1-BAE8-30128D42DBE1}"/>
              </a:ext>
            </a:extLst>
          </p:cNvPr>
          <p:cNvSpPr/>
          <p:nvPr/>
        </p:nvSpPr>
        <p:spPr>
          <a:xfrm>
            <a:off x="5136776" y="4397188"/>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526CFC4-C204-4C73-8FFD-6AC49B9F78BD}"/>
              </a:ext>
            </a:extLst>
          </p:cNvPr>
          <p:cNvSpPr/>
          <p:nvPr/>
        </p:nvSpPr>
        <p:spPr>
          <a:xfrm>
            <a:off x="10416987" y="4325470"/>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F1D38EE-5F27-4CE7-AE1A-110CF8A4B73D}"/>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207959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normAutofit fontScale="90000"/>
          </a:bodyPr>
          <a:lstStyle/>
          <a:p>
            <a:r>
              <a:rPr lang="en-US">
                <a:ea typeface="+mj-lt"/>
                <a:cs typeface="+mj-lt"/>
              </a:rPr>
              <a:t>Brick and Mortar – STYLE203_GREY_549314</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8C216654-D3E7-423D-8F1F-E181F10794C5}"/>
              </a:ext>
            </a:extLst>
          </p:cNvPr>
          <p:cNvPicPr>
            <a:picLocks noGrp="1" noChangeAspect="1"/>
          </p:cNvPicPr>
          <p:nvPr>
            <p:ph sz="half" idx="1"/>
          </p:nvPr>
        </p:nvPicPr>
        <p:blipFill>
          <a:blip r:embed="rId2"/>
          <a:stretch>
            <a:fillRect/>
          </a:stretch>
        </p:blipFill>
        <p:spPr>
          <a:xfrm>
            <a:off x="1115568" y="2679192"/>
            <a:ext cx="4937760" cy="3291840"/>
          </a:xfrm>
        </p:spPr>
      </p:pic>
      <p:pic>
        <p:nvPicPr>
          <p:cNvPr id="7" name="Picture 7" descr="A screenshot of text&#10;&#10;Description generated with very high confidence">
            <a:extLst>
              <a:ext uri="{FF2B5EF4-FFF2-40B4-BE49-F238E27FC236}">
                <a16:creationId xmlns:a16="http://schemas.microsoft.com/office/drawing/2014/main" id="{BCB07629-F590-40EF-A3F5-B08723548115}"/>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C984FE71-CB38-4164-BD4D-7DBE2B29DD50}"/>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4" name="Rectangle 3">
            <a:extLst>
              <a:ext uri="{FF2B5EF4-FFF2-40B4-BE49-F238E27FC236}">
                <a16:creationId xmlns:a16="http://schemas.microsoft.com/office/drawing/2014/main" id="{CCE4D036-49AA-4882-9EC2-8D8317F0DF66}"/>
              </a:ext>
            </a:extLst>
          </p:cNvPr>
          <p:cNvSpPr/>
          <p:nvPr/>
        </p:nvSpPr>
        <p:spPr>
          <a:xfrm>
            <a:off x="5136776" y="4397188"/>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582B134-A5CD-4FFF-BDC0-D979029D8176}"/>
              </a:ext>
            </a:extLst>
          </p:cNvPr>
          <p:cNvSpPr/>
          <p:nvPr/>
        </p:nvSpPr>
        <p:spPr>
          <a:xfrm>
            <a:off x="10416987" y="4325470"/>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20BEB0D-02F6-4FFB-B5C7-53569AEB6CC3}"/>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3412002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Brick and Mortar – STYLE264_RED_------</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A9FEB039-7417-4412-87DF-1D702F77DE0E}"/>
              </a:ext>
            </a:extLst>
          </p:cNvPr>
          <p:cNvPicPr>
            <a:picLocks noGrp="1" noChangeAspect="1"/>
          </p:cNvPicPr>
          <p:nvPr>
            <p:ph sz="half" idx="1"/>
          </p:nvPr>
        </p:nvPicPr>
        <p:blipFill>
          <a:blip r:embed="rId2"/>
          <a:stretch>
            <a:fillRect/>
          </a:stretch>
        </p:blipFill>
        <p:spPr>
          <a:xfrm>
            <a:off x="1115568" y="2679192"/>
            <a:ext cx="4937760" cy="3291840"/>
          </a:xfrm>
        </p:spPr>
      </p:pic>
      <p:pic>
        <p:nvPicPr>
          <p:cNvPr id="7" name="Picture 7" descr="A screenshot of a cell phone&#10;&#10;Description generated with very high confidence">
            <a:extLst>
              <a:ext uri="{FF2B5EF4-FFF2-40B4-BE49-F238E27FC236}">
                <a16:creationId xmlns:a16="http://schemas.microsoft.com/office/drawing/2014/main" id="{87796099-37D2-472D-91D1-C174149F73F9}"/>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62420D85-402D-470A-9588-E44702136210}"/>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4" name="Rectangle 3">
            <a:extLst>
              <a:ext uri="{FF2B5EF4-FFF2-40B4-BE49-F238E27FC236}">
                <a16:creationId xmlns:a16="http://schemas.microsoft.com/office/drawing/2014/main" id="{73E6049D-F836-44DD-9AFA-4D4ED440A04D}"/>
              </a:ext>
            </a:extLst>
          </p:cNvPr>
          <p:cNvSpPr/>
          <p:nvPr/>
        </p:nvSpPr>
        <p:spPr>
          <a:xfrm>
            <a:off x="5136776" y="4397188"/>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1C6D2B6-9AC1-4C3E-94FB-DAFBA61DC2C8}"/>
              </a:ext>
            </a:extLst>
          </p:cNvPr>
          <p:cNvSpPr/>
          <p:nvPr/>
        </p:nvSpPr>
        <p:spPr>
          <a:xfrm>
            <a:off x="10416987" y="4325470"/>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DBFD257-6582-4585-94EE-80A95FCCA76E}"/>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191959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normAutofit fontScale="90000"/>
          </a:bodyPr>
          <a:lstStyle/>
          <a:p>
            <a:r>
              <a:rPr lang="en-US">
                <a:ea typeface="+mj-lt"/>
                <a:cs typeface="+mj-lt"/>
              </a:rPr>
              <a:t>Brick and Mortar – STYLE276_BLACK_549333</a:t>
            </a:r>
            <a:endParaRPr lang="en-US"/>
          </a:p>
        </p:txBody>
      </p:sp>
      <p:pic>
        <p:nvPicPr>
          <p:cNvPr id="5" name="Picture 5" descr="A close up of a map&#10;&#10;Description generated with high confidence">
            <a:extLst>
              <a:ext uri="{FF2B5EF4-FFF2-40B4-BE49-F238E27FC236}">
                <a16:creationId xmlns:a16="http://schemas.microsoft.com/office/drawing/2014/main" id="{93390652-53B2-452C-B0F6-33F0B1026FAA}"/>
              </a:ext>
            </a:extLst>
          </p:cNvPr>
          <p:cNvPicPr>
            <a:picLocks noGrp="1" noChangeAspect="1"/>
          </p:cNvPicPr>
          <p:nvPr>
            <p:ph sz="half" idx="1"/>
          </p:nvPr>
        </p:nvPicPr>
        <p:blipFill>
          <a:blip r:embed="rId2"/>
          <a:stretch>
            <a:fillRect/>
          </a:stretch>
        </p:blipFill>
        <p:spPr>
          <a:xfrm>
            <a:off x="1115568" y="2679192"/>
            <a:ext cx="4937760" cy="3291840"/>
          </a:xfrm>
        </p:spPr>
      </p:pic>
      <p:pic>
        <p:nvPicPr>
          <p:cNvPr id="7" name="Picture 7" descr="A screenshot of a cell phone&#10;&#10;Description generated with very high confidence">
            <a:extLst>
              <a:ext uri="{FF2B5EF4-FFF2-40B4-BE49-F238E27FC236}">
                <a16:creationId xmlns:a16="http://schemas.microsoft.com/office/drawing/2014/main" id="{80A16EE4-3224-4742-89E5-6E97675A3B69}"/>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865EB551-FE37-44A8-83BE-C1DD35EE9F8E}"/>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4" name="Rectangle 3">
            <a:extLst>
              <a:ext uri="{FF2B5EF4-FFF2-40B4-BE49-F238E27FC236}">
                <a16:creationId xmlns:a16="http://schemas.microsoft.com/office/drawing/2014/main" id="{4C41B803-029B-495B-AF02-416A05F5F74F}"/>
              </a:ext>
            </a:extLst>
          </p:cNvPr>
          <p:cNvSpPr/>
          <p:nvPr/>
        </p:nvSpPr>
        <p:spPr>
          <a:xfrm>
            <a:off x="5136776" y="4397188"/>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D6AA91-7D16-4D11-A8E9-A705A26C1026}"/>
              </a:ext>
            </a:extLst>
          </p:cNvPr>
          <p:cNvSpPr/>
          <p:nvPr/>
        </p:nvSpPr>
        <p:spPr>
          <a:xfrm>
            <a:off x="10416987" y="4325470"/>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15BDC25-852F-44E6-8A98-2C3146AA1E32}"/>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304296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83A5A55-0580-458D-8BA5-EE67ACFCEAF5}"/>
              </a:ext>
            </a:extLst>
          </p:cNvPr>
          <p:cNvSpPr/>
          <p:nvPr/>
        </p:nvSpPr>
        <p:spPr>
          <a:xfrm>
            <a:off x="5008498" y="268800"/>
            <a:ext cx="6664475" cy="6301618"/>
          </a:xfrm>
          <a:prstGeom prst="ellipse">
            <a:avLst/>
          </a:prstGeom>
          <a:noFill/>
          <a:ln w="57150">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2" name="Title 1">
            <a:extLst>
              <a:ext uri="{FF2B5EF4-FFF2-40B4-BE49-F238E27FC236}">
                <a16:creationId xmlns:a16="http://schemas.microsoft.com/office/drawing/2014/main" id="{E59EAA1C-6CD8-43E6-B337-801362777097}"/>
              </a:ext>
            </a:extLst>
          </p:cNvPr>
          <p:cNvSpPr>
            <a:spLocks noGrp="1"/>
          </p:cNvSpPr>
          <p:nvPr>
            <p:ph type="title"/>
          </p:nvPr>
        </p:nvSpPr>
        <p:spPr>
          <a:xfrm>
            <a:off x="868680" y="1709928"/>
            <a:ext cx="3223383" cy="3848074"/>
          </a:xfrm>
        </p:spPr>
        <p:txBody>
          <a:bodyPr>
            <a:normAutofit/>
          </a:bodyPr>
          <a:lstStyle/>
          <a:p>
            <a:pPr algn="ctr"/>
            <a:r>
              <a:rPr lang="en-US" sz="3200" b="1">
                <a:solidFill>
                  <a:schemeClr val="accent2"/>
                </a:solidFill>
              </a:rPr>
              <a:t>Stage 2: </a:t>
            </a:r>
            <a:br>
              <a:rPr lang="en-US" sz="3200" b="1">
                <a:solidFill>
                  <a:schemeClr val="accent2"/>
                </a:solidFill>
              </a:rPr>
            </a:br>
            <a:r>
              <a:rPr lang="en-US" sz="3200" i="1">
                <a:solidFill>
                  <a:schemeClr val="accent2"/>
                </a:solidFill>
              </a:rPr>
              <a:t>Data Understanding</a:t>
            </a:r>
            <a:endParaRPr lang="en-US" i="1">
              <a:solidFill>
                <a:schemeClr val="accent2"/>
              </a:solidFill>
            </a:endParaRPr>
          </a:p>
        </p:txBody>
      </p:sp>
      <p:sp>
        <p:nvSpPr>
          <p:cNvPr id="28" name="Isosceles Triangle 27">
            <a:extLst>
              <a:ext uri="{FF2B5EF4-FFF2-40B4-BE49-F238E27FC236}">
                <a16:creationId xmlns:a16="http://schemas.microsoft.com/office/drawing/2014/main" id="{6E412E04-6FFE-4946-8548-AFEA32735712}"/>
              </a:ext>
            </a:extLst>
          </p:cNvPr>
          <p:cNvSpPr/>
          <p:nvPr/>
        </p:nvSpPr>
        <p:spPr>
          <a:xfrm rot="16200000">
            <a:off x="8193405" y="6429556"/>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F3B1F2A-0F30-4E9D-A102-8BA1A3C5C421}"/>
              </a:ext>
            </a:extLst>
          </p:cNvPr>
          <p:cNvSpPr/>
          <p:nvPr/>
        </p:nvSpPr>
        <p:spPr>
          <a:xfrm>
            <a:off x="6003331" y="1566014"/>
            <a:ext cx="1814285" cy="556381"/>
          </a:xfrm>
          <a:prstGeom prst="roundRect">
            <a:avLst/>
          </a:prstGeom>
          <a:ln/>
          <a:effectLst>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Business Understanding</a:t>
            </a:r>
          </a:p>
        </p:txBody>
      </p:sp>
      <p:sp>
        <p:nvSpPr>
          <p:cNvPr id="10" name="Rectangle: Rounded Corners 9">
            <a:extLst>
              <a:ext uri="{FF2B5EF4-FFF2-40B4-BE49-F238E27FC236}">
                <a16:creationId xmlns:a16="http://schemas.microsoft.com/office/drawing/2014/main" id="{D3CFFE58-7DE9-4393-8490-187CF89D6CCF}"/>
              </a:ext>
            </a:extLst>
          </p:cNvPr>
          <p:cNvSpPr/>
          <p:nvPr/>
        </p:nvSpPr>
        <p:spPr>
          <a:xfrm>
            <a:off x="8966665" y="1566012"/>
            <a:ext cx="1814285" cy="556381"/>
          </a:xfrm>
          <a:prstGeom prst="roundRect">
            <a:avLst/>
          </a:prstGeom>
          <a:effectLst>
            <a:glow rad="228600">
              <a:schemeClr val="accent2">
                <a:satMod val="175000"/>
                <a:alpha val="40000"/>
              </a:schemeClr>
            </a:glow>
            <a:outerShdw blurRad="57150" dist="19050" dir="5400000" algn="ctr" rotWithShape="0">
              <a:srgbClr val="000000">
                <a:alpha val="63000"/>
              </a:srgbClr>
            </a:outerShdw>
          </a:effectLst>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Data Understanding </a:t>
            </a:r>
          </a:p>
        </p:txBody>
      </p:sp>
      <p:sp>
        <p:nvSpPr>
          <p:cNvPr id="12" name="Rectangle: Rounded Corners 11">
            <a:extLst>
              <a:ext uri="{FF2B5EF4-FFF2-40B4-BE49-F238E27FC236}">
                <a16:creationId xmlns:a16="http://schemas.microsoft.com/office/drawing/2014/main" id="{D825FE9F-08E9-4209-A3BE-15A05D3F1178}"/>
              </a:ext>
            </a:extLst>
          </p:cNvPr>
          <p:cNvSpPr/>
          <p:nvPr/>
        </p:nvSpPr>
        <p:spPr>
          <a:xfrm>
            <a:off x="9595613" y="2860202"/>
            <a:ext cx="1814285" cy="55638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D855121-B856-4FF0-BA2A-C327E2F64377}"/>
              </a:ext>
            </a:extLst>
          </p:cNvPr>
          <p:cNvSpPr/>
          <p:nvPr/>
        </p:nvSpPr>
        <p:spPr>
          <a:xfrm>
            <a:off x="9389996" y="4154394"/>
            <a:ext cx="1814285" cy="55638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16" name="Graphic 55" descr="Cloud">
            <a:extLst>
              <a:ext uri="{FF2B5EF4-FFF2-40B4-BE49-F238E27FC236}">
                <a16:creationId xmlns:a16="http://schemas.microsoft.com/office/drawing/2014/main" id="{6FD31020-869C-4F07-BA0A-07E8AFAE6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1116" y="2475274"/>
            <a:ext cx="1507065" cy="167639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8" name="Rectangle: Rounded Corners 17">
            <a:extLst>
              <a:ext uri="{FF2B5EF4-FFF2-40B4-BE49-F238E27FC236}">
                <a16:creationId xmlns:a16="http://schemas.microsoft.com/office/drawing/2014/main" id="{EEEF8053-86CF-435B-ABBC-E5C38F8DE3C9}"/>
              </a:ext>
            </a:extLst>
          </p:cNvPr>
          <p:cNvSpPr/>
          <p:nvPr/>
        </p:nvSpPr>
        <p:spPr>
          <a:xfrm>
            <a:off x="7430567" y="5182489"/>
            <a:ext cx="1814285" cy="5563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05554F1-3156-424F-84D6-EEDE1C1258FB}"/>
              </a:ext>
            </a:extLst>
          </p:cNvPr>
          <p:cNvSpPr/>
          <p:nvPr/>
        </p:nvSpPr>
        <p:spPr>
          <a:xfrm>
            <a:off x="5471140" y="3380299"/>
            <a:ext cx="1814285" cy="55638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A7BBE9-5BB8-4349-9E71-2F5BCE33FD24}"/>
              </a:ext>
            </a:extLst>
          </p:cNvPr>
          <p:cNvSpPr txBox="1"/>
          <p:nvPr/>
        </p:nvSpPr>
        <p:spPr>
          <a:xfrm>
            <a:off x="8122116" y="3237274"/>
            <a:ext cx="723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Data</a:t>
            </a:r>
          </a:p>
        </p:txBody>
      </p:sp>
      <p:sp>
        <p:nvSpPr>
          <p:cNvPr id="24" name="Isosceles Triangle 23">
            <a:extLst>
              <a:ext uri="{FF2B5EF4-FFF2-40B4-BE49-F238E27FC236}">
                <a16:creationId xmlns:a16="http://schemas.microsoft.com/office/drawing/2014/main" id="{85BC22F1-FBE5-4FDA-AFD3-FB41A78AE910}"/>
              </a:ext>
            </a:extLst>
          </p:cNvPr>
          <p:cNvSpPr/>
          <p:nvPr/>
        </p:nvSpPr>
        <p:spPr>
          <a:xfrm rot="5340000">
            <a:off x="8193406" y="127938"/>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C1AB5D2B-48A5-483E-AB80-9B84CA644383}"/>
              </a:ext>
            </a:extLst>
          </p:cNvPr>
          <p:cNvSpPr/>
          <p:nvPr/>
        </p:nvSpPr>
        <p:spPr>
          <a:xfrm rot="10980000">
            <a:off x="11531689" y="3272699"/>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CD4238B-2DE0-40A5-9AC3-5A0A64EC0487}"/>
              </a:ext>
            </a:extLst>
          </p:cNvPr>
          <p:cNvSpPr/>
          <p:nvPr/>
        </p:nvSpPr>
        <p:spPr>
          <a:xfrm rot="21480000">
            <a:off x="4867214" y="3273560"/>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525C3FE-0027-4D61-8A3D-72429E0AD96D}"/>
              </a:ext>
            </a:extLst>
          </p:cNvPr>
          <p:cNvCxnSpPr/>
          <p:nvPr/>
        </p:nvCxnSpPr>
        <p:spPr>
          <a:xfrm>
            <a:off x="10079426" y="2219161"/>
            <a:ext cx="382212" cy="599922"/>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893E8BA-71B7-4AC3-96F6-751E14C938F7}"/>
              </a:ext>
            </a:extLst>
          </p:cNvPr>
          <p:cNvCxnSpPr>
            <a:cxnSpLocks/>
          </p:cNvCxnSpPr>
          <p:nvPr/>
        </p:nvCxnSpPr>
        <p:spPr>
          <a:xfrm flipH="1">
            <a:off x="9409353" y="4831731"/>
            <a:ext cx="960358" cy="684589"/>
          </a:xfrm>
          <a:prstGeom prst="straightConnector1">
            <a:avLst/>
          </a:prstGeom>
          <a:ln w="57150">
            <a:solidFill>
              <a:schemeClr val="bg1">
                <a:lumMod val="65000"/>
              </a:schemeClr>
            </a:solidFill>
            <a:headEnd type="non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C96C1C9-FC2E-4595-916E-9BC22D540D84}"/>
              </a:ext>
            </a:extLst>
          </p:cNvPr>
          <p:cNvCxnSpPr/>
          <p:nvPr/>
        </p:nvCxnSpPr>
        <p:spPr>
          <a:xfrm>
            <a:off x="7887920" y="1841937"/>
            <a:ext cx="962783" cy="7257"/>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EA2872-2EA9-42FE-B0AB-0D4ABDF4E6A3}"/>
              </a:ext>
            </a:extLst>
          </p:cNvPr>
          <p:cNvCxnSpPr>
            <a:cxnSpLocks/>
          </p:cNvCxnSpPr>
          <p:nvPr/>
        </p:nvCxnSpPr>
        <p:spPr>
          <a:xfrm flipV="1">
            <a:off x="10355348" y="3445764"/>
            <a:ext cx="128212" cy="633791"/>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A924A6-7BED-44E3-8663-2060433C474E}"/>
              </a:ext>
            </a:extLst>
          </p:cNvPr>
          <p:cNvCxnSpPr>
            <a:cxnSpLocks/>
          </p:cNvCxnSpPr>
          <p:nvPr/>
        </p:nvCxnSpPr>
        <p:spPr>
          <a:xfrm flipH="1" flipV="1">
            <a:off x="7026915" y="2242106"/>
            <a:ext cx="1371270" cy="2881708"/>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15D51C9-8D2E-4E59-9AFD-0965A5E62B67}"/>
              </a:ext>
            </a:extLst>
          </p:cNvPr>
          <p:cNvCxnSpPr/>
          <p:nvPr/>
        </p:nvCxnSpPr>
        <p:spPr>
          <a:xfrm flipH="1" flipV="1">
            <a:off x="6439929" y="4020061"/>
            <a:ext cx="908223" cy="1423090"/>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234D30D-0245-44D9-8747-F31C8A3ECDDB}"/>
              </a:ext>
            </a:extLst>
          </p:cNvPr>
          <p:cNvCxnSpPr/>
          <p:nvPr/>
        </p:nvCxnSpPr>
        <p:spPr>
          <a:xfrm flipV="1">
            <a:off x="6348026" y="2206452"/>
            <a:ext cx="471615" cy="1083276"/>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Picture 4" descr="A close up of a sign&#10;&#10;Description generated with high confidence">
            <a:extLst>
              <a:ext uri="{FF2B5EF4-FFF2-40B4-BE49-F238E27FC236}">
                <a16:creationId xmlns:a16="http://schemas.microsoft.com/office/drawing/2014/main" id="{5133376B-2A79-493F-836A-7F1D721A4AEC}"/>
              </a:ext>
            </a:extLst>
          </p:cNvPr>
          <p:cNvPicPr>
            <a:picLocks noChangeAspect="1"/>
          </p:cNvPicPr>
          <p:nvPr/>
        </p:nvPicPr>
        <p:blipFill>
          <a:blip r:embed="rId5"/>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272838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Brick and Mortar – STYLE359_BLUE_------</a:t>
            </a:r>
            <a:endParaRPr lang="en-US"/>
          </a:p>
        </p:txBody>
      </p:sp>
      <p:pic>
        <p:nvPicPr>
          <p:cNvPr id="13" name="Picture 13" descr="A screenshot of a cell phone&#10;&#10;Description generated with very high confidence">
            <a:extLst>
              <a:ext uri="{FF2B5EF4-FFF2-40B4-BE49-F238E27FC236}">
                <a16:creationId xmlns:a16="http://schemas.microsoft.com/office/drawing/2014/main" id="{8F8E3D61-CF41-4591-A285-7C3B4EE854D9}"/>
              </a:ext>
            </a:extLst>
          </p:cNvPr>
          <p:cNvPicPr>
            <a:picLocks noGrp="1" noChangeAspect="1"/>
          </p:cNvPicPr>
          <p:nvPr>
            <p:ph sz="half" idx="1"/>
          </p:nvPr>
        </p:nvPicPr>
        <p:blipFill>
          <a:blip r:embed="rId2"/>
          <a:stretch>
            <a:fillRect/>
          </a:stretch>
        </p:blipFill>
        <p:spPr>
          <a:xfrm>
            <a:off x="1115568" y="2679192"/>
            <a:ext cx="4937760" cy="3291840"/>
          </a:xfrm>
        </p:spPr>
      </p:pic>
      <p:pic>
        <p:nvPicPr>
          <p:cNvPr id="15" name="Picture 15" descr="A screenshot of a cell phone&#10;&#10;Description generated with very high confidence">
            <a:extLst>
              <a:ext uri="{FF2B5EF4-FFF2-40B4-BE49-F238E27FC236}">
                <a16:creationId xmlns:a16="http://schemas.microsoft.com/office/drawing/2014/main" id="{0AF6FF4D-EB5E-4BED-B810-909EFF4A3BEF}"/>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FAE6045B-1EED-4BE4-8C5F-6CBC5DBA255F}"/>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4" name="Rectangle 3">
            <a:extLst>
              <a:ext uri="{FF2B5EF4-FFF2-40B4-BE49-F238E27FC236}">
                <a16:creationId xmlns:a16="http://schemas.microsoft.com/office/drawing/2014/main" id="{ED4444FC-161A-4642-94BC-975C4DBB6EC5}"/>
              </a:ext>
            </a:extLst>
          </p:cNvPr>
          <p:cNvSpPr/>
          <p:nvPr/>
        </p:nvSpPr>
        <p:spPr>
          <a:xfrm>
            <a:off x="5136776" y="4397188"/>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5532C2-34EA-405E-8CBA-023DFE3C925F}"/>
              </a:ext>
            </a:extLst>
          </p:cNvPr>
          <p:cNvSpPr/>
          <p:nvPr/>
        </p:nvSpPr>
        <p:spPr>
          <a:xfrm>
            <a:off x="10416987" y="4325470"/>
            <a:ext cx="770965" cy="1792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245ACE-492D-4AEF-A393-6356A748D63E}"/>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130384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t>Online - </a:t>
            </a:r>
            <a:r>
              <a:rPr lang="en-US">
                <a:ea typeface="+mj-lt"/>
                <a:cs typeface="+mj-lt"/>
              </a:rPr>
              <a:t>STYLE031_BLACK_407Q88</a:t>
            </a:r>
            <a:endParaRPr lang="en-US"/>
          </a:p>
        </p:txBody>
      </p:sp>
      <p:pic>
        <p:nvPicPr>
          <p:cNvPr id="13" name="Picture 13" descr="A screenshot of a cell phone&#10;&#10;Description generated with very high confidence">
            <a:extLst>
              <a:ext uri="{FF2B5EF4-FFF2-40B4-BE49-F238E27FC236}">
                <a16:creationId xmlns:a16="http://schemas.microsoft.com/office/drawing/2014/main" id="{0C666164-64C8-47F6-AF70-D45DE77DEB71}"/>
              </a:ext>
            </a:extLst>
          </p:cNvPr>
          <p:cNvPicPr>
            <a:picLocks noGrp="1" noChangeAspect="1"/>
          </p:cNvPicPr>
          <p:nvPr>
            <p:ph sz="half" idx="1"/>
          </p:nvPr>
        </p:nvPicPr>
        <p:blipFill>
          <a:blip r:embed="rId2"/>
          <a:stretch>
            <a:fillRect/>
          </a:stretch>
        </p:blipFill>
        <p:spPr>
          <a:xfrm>
            <a:off x="1115568" y="2679192"/>
            <a:ext cx="4937760" cy="3291840"/>
          </a:xfrm>
        </p:spPr>
      </p:pic>
      <p:pic>
        <p:nvPicPr>
          <p:cNvPr id="15" name="Picture 15">
            <a:extLst>
              <a:ext uri="{FF2B5EF4-FFF2-40B4-BE49-F238E27FC236}">
                <a16:creationId xmlns:a16="http://schemas.microsoft.com/office/drawing/2014/main" id="{3EBB6197-2D7A-4FC4-B293-5A8E76CCD862}"/>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D4F50A6E-B569-4713-989E-34B1644D981D}"/>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B4038839-FB59-4AB6-BECA-95CC92889EEA}"/>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117207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STYLE082_WHITE_------  </a:t>
            </a:r>
            <a:endParaRPr lang="en-US"/>
          </a:p>
        </p:txBody>
      </p:sp>
      <p:pic>
        <p:nvPicPr>
          <p:cNvPr id="13" name="Picture 13">
            <a:extLst>
              <a:ext uri="{FF2B5EF4-FFF2-40B4-BE49-F238E27FC236}">
                <a16:creationId xmlns:a16="http://schemas.microsoft.com/office/drawing/2014/main" id="{E3D51609-12A9-4C5B-9307-6476412DFD38}"/>
              </a:ext>
            </a:extLst>
          </p:cNvPr>
          <p:cNvPicPr>
            <a:picLocks noGrp="1" noChangeAspect="1"/>
          </p:cNvPicPr>
          <p:nvPr>
            <p:ph sz="half" idx="1"/>
          </p:nvPr>
        </p:nvPicPr>
        <p:blipFill>
          <a:blip r:embed="rId2"/>
          <a:stretch>
            <a:fillRect/>
          </a:stretch>
        </p:blipFill>
        <p:spPr>
          <a:xfrm>
            <a:off x="1115568" y="2679192"/>
            <a:ext cx="4937760" cy="3291840"/>
          </a:xfrm>
        </p:spPr>
      </p:pic>
      <p:pic>
        <p:nvPicPr>
          <p:cNvPr id="15" name="Picture 15">
            <a:extLst>
              <a:ext uri="{FF2B5EF4-FFF2-40B4-BE49-F238E27FC236}">
                <a16:creationId xmlns:a16="http://schemas.microsoft.com/office/drawing/2014/main" id="{5AD6228B-FF0C-4B43-B67D-AA17F216D805}"/>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3EC89C36-DB58-4FB3-8EF7-C3E52438D54C}"/>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C32B8772-C146-484C-BB18-8D1C3D420438}"/>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3878120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STYLE087_GREY_------ </a:t>
            </a:r>
            <a:endParaRPr lang="en-US"/>
          </a:p>
        </p:txBody>
      </p:sp>
      <p:pic>
        <p:nvPicPr>
          <p:cNvPr id="13" name="Picture 13" descr="A screenshot of a cell phone&#10;&#10;Description generated with high confidence">
            <a:extLst>
              <a:ext uri="{FF2B5EF4-FFF2-40B4-BE49-F238E27FC236}">
                <a16:creationId xmlns:a16="http://schemas.microsoft.com/office/drawing/2014/main" id="{D3B2CE43-1D45-4F81-9119-886CEB3514EC}"/>
              </a:ext>
            </a:extLst>
          </p:cNvPr>
          <p:cNvPicPr>
            <a:picLocks noGrp="1" noChangeAspect="1"/>
          </p:cNvPicPr>
          <p:nvPr>
            <p:ph sz="half" idx="1"/>
          </p:nvPr>
        </p:nvPicPr>
        <p:blipFill>
          <a:blip r:embed="rId2"/>
          <a:stretch>
            <a:fillRect/>
          </a:stretch>
        </p:blipFill>
        <p:spPr>
          <a:xfrm>
            <a:off x="1115568" y="2679192"/>
            <a:ext cx="4937760" cy="3291840"/>
          </a:xfrm>
        </p:spPr>
      </p:pic>
      <p:pic>
        <p:nvPicPr>
          <p:cNvPr id="15" name="Picture 15" descr="A screenshot of a social media post&#10;&#10;Description generated with very high confidence">
            <a:extLst>
              <a:ext uri="{FF2B5EF4-FFF2-40B4-BE49-F238E27FC236}">
                <a16:creationId xmlns:a16="http://schemas.microsoft.com/office/drawing/2014/main" id="{B4E29BD9-4CF9-44BE-8723-F218371F6815}"/>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83180FF8-061B-41D7-A056-3F75D57CADBC}"/>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C173F197-C70A-4E42-B1B4-150CA36E83C5}"/>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174892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STYLE104_BLUE_Y06085</a:t>
            </a:r>
            <a:endParaRPr lang="en-US"/>
          </a:p>
        </p:txBody>
      </p:sp>
      <p:pic>
        <p:nvPicPr>
          <p:cNvPr id="21" name="Picture 21" descr="A picture containing screenshot&#10;&#10;Description generated with very high confidence">
            <a:extLst>
              <a:ext uri="{FF2B5EF4-FFF2-40B4-BE49-F238E27FC236}">
                <a16:creationId xmlns:a16="http://schemas.microsoft.com/office/drawing/2014/main" id="{048B4123-310B-4B7B-B36C-F4887A63A99F}"/>
              </a:ext>
            </a:extLst>
          </p:cNvPr>
          <p:cNvPicPr>
            <a:picLocks noGrp="1" noChangeAspect="1"/>
          </p:cNvPicPr>
          <p:nvPr>
            <p:ph sz="half" idx="1"/>
          </p:nvPr>
        </p:nvPicPr>
        <p:blipFill>
          <a:blip r:embed="rId2"/>
          <a:stretch>
            <a:fillRect/>
          </a:stretch>
        </p:blipFill>
        <p:spPr>
          <a:xfrm>
            <a:off x="1115568" y="2679192"/>
            <a:ext cx="4937760" cy="3291840"/>
          </a:xfrm>
        </p:spPr>
      </p:pic>
      <p:pic>
        <p:nvPicPr>
          <p:cNvPr id="23" name="Picture 23">
            <a:extLst>
              <a:ext uri="{FF2B5EF4-FFF2-40B4-BE49-F238E27FC236}">
                <a16:creationId xmlns:a16="http://schemas.microsoft.com/office/drawing/2014/main" id="{4756CD32-CBF4-4603-BF59-4EE12C5490AD}"/>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E73AE1C1-7EEA-4B0D-A02E-54B49B6C7DCC}"/>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54CB80CA-A277-4AD6-9911-ACC8D70362A4}"/>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342514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STYLE105_PURPLE_Y06145</a:t>
            </a:r>
            <a:endParaRPr lang="en-US"/>
          </a:p>
        </p:txBody>
      </p:sp>
      <p:pic>
        <p:nvPicPr>
          <p:cNvPr id="13" name="Picture 13">
            <a:extLst>
              <a:ext uri="{FF2B5EF4-FFF2-40B4-BE49-F238E27FC236}">
                <a16:creationId xmlns:a16="http://schemas.microsoft.com/office/drawing/2014/main" id="{645A3850-D922-4310-B2EC-2F7E02D9383D}"/>
              </a:ext>
            </a:extLst>
          </p:cNvPr>
          <p:cNvPicPr>
            <a:picLocks noGrp="1" noChangeAspect="1"/>
          </p:cNvPicPr>
          <p:nvPr>
            <p:ph sz="half" idx="1"/>
          </p:nvPr>
        </p:nvPicPr>
        <p:blipFill>
          <a:blip r:embed="rId2"/>
          <a:stretch>
            <a:fillRect/>
          </a:stretch>
        </p:blipFill>
        <p:spPr>
          <a:xfrm>
            <a:off x="1115568" y="2679192"/>
            <a:ext cx="4937760" cy="3291840"/>
          </a:xfrm>
        </p:spPr>
      </p:pic>
      <p:pic>
        <p:nvPicPr>
          <p:cNvPr id="15" name="Picture 15" descr="A picture containing photo&#10;&#10;Description generated with very high confidence">
            <a:extLst>
              <a:ext uri="{FF2B5EF4-FFF2-40B4-BE49-F238E27FC236}">
                <a16:creationId xmlns:a16="http://schemas.microsoft.com/office/drawing/2014/main" id="{DA694F5D-A0CD-45CB-8A84-D05E7F99FE45}"/>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EFA15019-7415-4531-90C9-B3845E982325}"/>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1B789C59-A741-48CA-AB94-82AAECA35D1F}"/>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378806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STYLE189_BLACK_------</a:t>
            </a:r>
            <a:endParaRPr lang="en-US"/>
          </a:p>
        </p:txBody>
      </p:sp>
      <p:pic>
        <p:nvPicPr>
          <p:cNvPr id="5" name="Picture 5" descr="A screenshot of a cell phone&#10;&#10;Description generated with very high confidence">
            <a:extLst>
              <a:ext uri="{FF2B5EF4-FFF2-40B4-BE49-F238E27FC236}">
                <a16:creationId xmlns:a16="http://schemas.microsoft.com/office/drawing/2014/main" id="{2C3A70D6-B82A-4FD4-A61A-EE16B2CD0104}"/>
              </a:ext>
            </a:extLst>
          </p:cNvPr>
          <p:cNvPicPr>
            <a:picLocks noGrp="1" noChangeAspect="1"/>
          </p:cNvPicPr>
          <p:nvPr>
            <p:ph sz="half" idx="1"/>
          </p:nvPr>
        </p:nvPicPr>
        <p:blipFill>
          <a:blip r:embed="rId2"/>
          <a:stretch>
            <a:fillRect/>
          </a:stretch>
        </p:blipFill>
        <p:spPr>
          <a:xfrm>
            <a:off x="1115568" y="2679192"/>
            <a:ext cx="4937760" cy="3291840"/>
          </a:xfrm>
        </p:spPr>
      </p:pic>
      <p:pic>
        <p:nvPicPr>
          <p:cNvPr id="7" name="Picture 7">
            <a:extLst>
              <a:ext uri="{FF2B5EF4-FFF2-40B4-BE49-F238E27FC236}">
                <a16:creationId xmlns:a16="http://schemas.microsoft.com/office/drawing/2014/main" id="{FA31DE57-EAA8-489E-80C1-05EA4A706D48}"/>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A8F3806A-4202-430E-AFD2-83C6F7F50F5E}"/>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2CDED295-77E9-4D45-8596-C8A58242AD14}"/>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3778778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STYLE116_BLACK_549314 </a:t>
            </a:r>
            <a:endParaRPr lang="en-US"/>
          </a:p>
        </p:txBody>
      </p:sp>
      <p:pic>
        <p:nvPicPr>
          <p:cNvPr id="13" name="Picture 13" descr="A screenshot of a social media post&#10;&#10;Description generated with very high confidence">
            <a:extLst>
              <a:ext uri="{FF2B5EF4-FFF2-40B4-BE49-F238E27FC236}">
                <a16:creationId xmlns:a16="http://schemas.microsoft.com/office/drawing/2014/main" id="{FE346670-22A3-4459-B899-F4574AD7DD3E}"/>
              </a:ext>
            </a:extLst>
          </p:cNvPr>
          <p:cNvPicPr>
            <a:picLocks noGrp="1" noChangeAspect="1"/>
          </p:cNvPicPr>
          <p:nvPr>
            <p:ph sz="half" idx="1"/>
          </p:nvPr>
        </p:nvPicPr>
        <p:blipFill>
          <a:blip r:embed="rId2"/>
          <a:stretch>
            <a:fillRect/>
          </a:stretch>
        </p:blipFill>
        <p:spPr>
          <a:xfrm>
            <a:off x="1115568" y="2679192"/>
            <a:ext cx="4937760" cy="3291840"/>
          </a:xfrm>
        </p:spPr>
      </p:pic>
      <p:pic>
        <p:nvPicPr>
          <p:cNvPr id="15" name="Picture 15">
            <a:extLst>
              <a:ext uri="{FF2B5EF4-FFF2-40B4-BE49-F238E27FC236}">
                <a16:creationId xmlns:a16="http://schemas.microsoft.com/office/drawing/2014/main" id="{3E5E57E0-3CC0-49F2-A90D-D37A3039D3BE}"/>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9234A566-F16C-445C-8729-FC9D2B4A801B}"/>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009187A4-6611-4DAA-8EEE-9C04376DCD8F}"/>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117632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STYLE207_BLUE_407D55</a:t>
            </a:r>
            <a:endParaRPr lang="en-US"/>
          </a:p>
        </p:txBody>
      </p:sp>
      <p:pic>
        <p:nvPicPr>
          <p:cNvPr id="13" name="Picture 13" descr="A screenshot of a video game&#10;&#10;Description generated with high confidence">
            <a:extLst>
              <a:ext uri="{FF2B5EF4-FFF2-40B4-BE49-F238E27FC236}">
                <a16:creationId xmlns:a16="http://schemas.microsoft.com/office/drawing/2014/main" id="{3D8456AA-970E-4EEB-AFCF-E3D452A60F9D}"/>
              </a:ext>
            </a:extLst>
          </p:cNvPr>
          <p:cNvPicPr>
            <a:picLocks noGrp="1" noChangeAspect="1"/>
          </p:cNvPicPr>
          <p:nvPr>
            <p:ph sz="half" idx="1"/>
          </p:nvPr>
        </p:nvPicPr>
        <p:blipFill>
          <a:blip r:embed="rId2"/>
          <a:stretch>
            <a:fillRect/>
          </a:stretch>
        </p:blipFill>
        <p:spPr>
          <a:xfrm>
            <a:off x="1115568" y="2679192"/>
            <a:ext cx="4937760" cy="3291840"/>
          </a:xfrm>
        </p:spPr>
      </p:pic>
      <p:pic>
        <p:nvPicPr>
          <p:cNvPr id="15" name="Picture 15" descr="A screenshot of a social media post&#10;&#10;Description generated with very high confidence">
            <a:extLst>
              <a:ext uri="{FF2B5EF4-FFF2-40B4-BE49-F238E27FC236}">
                <a16:creationId xmlns:a16="http://schemas.microsoft.com/office/drawing/2014/main" id="{07060060-0066-4B6E-845F-67D52022166B}"/>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60663C15-F7F6-4D9A-A083-782C151C61E6}"/>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682B5626-78AE-4AAE-B3AE-05ED158B1A4D}"/>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268115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STYLE357_GREY_------</a:t>
            </a:r>
            <a:endParaRPr lang="en-US"/>
          </a:p>
        </p:txBody>
      </p:sp>
      <p:pic>
        <p:nvPicPr>
          <p:cNvPr id="13" name="Picture 13" descr="A screenshot of a social media post&#10;&#10;Description generated with very high confidence">
            <a:extLst>
              <a:ext uri="{FF2B5EF4-FFF2-40B4-BE49-F238E27FC236}">
                <a16:creationId xmlns:a16="http://schemas.microsoft.com/office/drawing/2014/main" id="{3B1AAC87-7488-40EB-B452-5FD49C7C781C}"/>
              </a:ext>
            </a:extLst>
          </p:cNvPr>
          <p:cNvPicPr>
            <a:picLocks noGrp="1" noChangeAspect="1"/>
          </p:cNvPicPr>
          <p:nvPr>
            <p:ph sz="half" idx="1"/>
          </p:nvPr>
        </p:nvPicPr>
        <p:blipFill>
          <a:blip r:embed="rId2"/>
          <a:stretch>
            <a:fillRect/>
          </a:stretch>
        </p:blipFill>
        <p:spPr>
          <a:xfrm>
            <a:off x="1115568" y="2679192"/>
            <a:ext cx="4937760" cy="3291840"/>
          </a:xfrm>
        </p:spPr>
      </p:pic>
      <p:pic>
        <p:nvPicPr>
          <p:cNvPr id="15" name="Picture 15" descr="A screenshot of a cell phone&#10;&#10;Description generated with very high confidence">
            <a:extLst>
              <a:ext uri="{FF2B5EF4-FFF2-40B4-BE49-F238E27FC236}">
                <a16:creationId xmlns:a16="http://schemas.microsoft.com/office/drawing/2014/main" id="{5D43188E-0B93-4E59-976E-277ECF43F63D}"/>
              </a:ext>
            </a:extLst>
          </p:cNvPr>
          <p:cNvPicPr>
            <a:picLocks noGrp="1" noChangeAspect="1"/>
          </p:cNvPicPr>
          <p:nvPr>
            <p:ph sz="half" idx="2"/>
          </p:nvPr>
        </p:nvPicPr>
        <p:blipFill>
          <a:blip r:embed="rId3"/>
          <a:stretch>
            <a:fillRect/>
          </a:stretch>
        </p:blipFill>
        <p:spPr>
          <a:xfrm>
            <a:off x="6345936" y="2679192"/>
            <a:ext cx="4937760" cy="3291840"/>
          </a:xfrm>
        </p:spPr>
      </p:pic>
      <p:pic>
        <p:nvPicPr>
          <p:cNvPr id="3" name="Picture 4" descr="A close up of a sign&#10;&#10;Description generated with high confidence">
            <a:extLst>
              <a:ext uri="{FF2B5EF4-FFF2-40B4-BE49-F238E27FC236}">
                <a16:creationId xmlns:a16="http://schemas.microsoft.com/office/drawing/2014/main" id="{C2D366B6-CD4F-4D03-8574-EB15CA6EE087}"/>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6" name="Rectangle 5">
            <a:extLst>
              <a:ext uri="{FF2B5EF4-FFF2-40B4-BE49-F238E27FC236}">
                <a16:creationId xmlns:a16="http://schemas.microsoft.com/office/drawing/2014/main" id="{7B274B36-969F-4496-80BD-08B3C65AB2B7}"/>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243134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3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Freeform: Shape 3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6F9F33-40A5-4002-8F82-EFA5EB146A9B}"/>
              </a:ext>
            </a:extLst>
          </p:cNvPr>
          <p:cNvSpPr>
            <a:spLocks noGrp="1"/>
          </p:cNvSpPr>
          <p:nvPr>
            <p:ph type="title"/>
          </p:nvPr>
        </p:nvSpPr>
        <p:spPr>
          <a:xfrm>
            <a:off x="371094" y="1161288"/>
            <a:ext cx="3438144" cy="1239012"/>
          </a:xfrm>
        </p:spPr>
        <p:txBody>
          <a:bodyPr anchor="ctr">
            <a:normAutofit/>
          </a:bodyPr>
          <a:lstStyle/>
          <a:p>
            <a:r>
              <a:rPr lang="en-US" sz="2800">
                <a:solidFill>
                  <a:srgbClr val="C618D4"/>
                </a:solidFill>
              </a:rPr>
              <a:t>Data Understanding </a:t>
            </a:r>
          </a:p>
        </p:txBody>
      </p:sp>
      <p:sp>
        <p:nvSpPr>
          <p:cNvPr id="41" name="Rectangle 4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Content Placeholder 10">
            <a:extLst>
              <a:ext uri="{FF2B5EF4-FFF2-40B4-BE49-F238E27FC236}">
                <a16:creationId xmlns:a16="http://schemas.microsoft.com/office/drawing/2014/main" id="{5AA3243E-139B-4E29-8147-240151AA0299}"/>
              </a:ext>
            </a:extLst>
          </p:cNvPr>
          <p:cNvSpPr>
            <a:spLocks noGrp="1"/>
          </p:cNvSpPr>
          <p:nvPr>
            <p:ph idx="1"/>
          </p:nvPr>
        </p:nvSpPr>
        <p:spPr>
          <a:xfrm>
            <a:off x="371093" y="2718054"/>
            <a:ext cx="4320649" cy="3207258"/>
          </a:xfrm>
        </p:spPr>
        <p:txBody>
          <a:bodyPr vert="horz" lIns="91440" tIns="45720" rIns="91440" bIns="45720" rtlCol="0" anchor="t">
            <a:noAutofit/>
          </a:bodyPr>
          <a:lstStyle/>
          <a:p>
            <a:pPr marL="285750" indent="-285750"/>
            <a:r>
              <a:rPr lang="en-US" sz="2400" b="1" dirty="0"/>
              <a:t>Historical data </a:t>
            </a:r>
          </a:p>
          <a:p>
            <a:pPr marL="742950" lvl="1" indent="-285750">
              <a:buFont typeface="Courier New" panose="020B0604020202020204" pitchFamily="34" charset="0"/>
              <a:buChar char="o"/>
            </a:pPr>
            <a:r>
              <a:rPr lang="en-US" sz="1800" dirty="0"/>
              <a:t>53000 data points</a:t>
            </a:r>
          </a:p>
          <a:p>
            <a:pPr marL="742950" lvl="1" indent="-285750">
              <a:buFont typeface="Courier New" panose="020B0604020202020204" pitchFamily="34" charset="0"/>
              <a:buChar char="o"/>
            </a:pPr>
            <a:r>
              <a:rPr lang="en-US" sz="1800" dirty="0"/>
              <a:t>1000 products</a:t>
            </a:r>
          </a:p>
          <a:p>
            <a:pPr marL="742950" lvl="1" indent="-285750">
              <a:buFont typeface="Courier New" panose="020B0604020202020204" pitchFamily="34" charset="0"/>
              <a:buChar char="o"/>
            </a:pPr>
            <a:r>
              <a:rPr lang="en-US" sz="1800" dirty="0"/>
              <a:t>24 variables</a:t>
            </a:r>
          </a:p>
          <a:p>
            <a:pPr marL="1200150" lvl="2" indent="-285750">
              <a:buFont typeface="Courier New" panose="020B0604020202020204" pitchFamily="34" charset="0"/>
              <a:buChar char="o"/>
            </a:pPr>
            <a:r>
              <a:rPr lang="en-US" sz="1400" dirty="0"/>
              <a:t>22categorical</a:t>
            </a:r>
          </a:p>
          <a:p>
            <a:pPr marL="1200150" lvl="2" indent="-285750">
              <a:buFont typeface="Courier New" panose="020B0604020202020204" pitchFamily="34" charset="0"/>
              <a:buChar char="o"/>
            </a:pPr>
            <a:r>
              <a:rPr lang="en-US" sz="1400" dirty="0"/>
              <a:t>2 continuous</a:t>
            </a:r>
          </a:p>
          <a:p>
            <a:r>
              <a:rPr lang="en-US" sz="1700" dirty="0"/>
              <a:t>Used </a:t>
            </a:r>
            <a:r>
              <a:rPr lang="en-US" sz="1800" dirty="0"/>
              <a:t>python and tableau for initial descriptive analysis</a:t>
            </a:r>
            <a:endParaRPr lang="en-US" sz="1700" dirty="0"/>
          </a:p>
        </p:txBody>
      </p:sp>
      <p:pic>
        <p:nvPicPr>
          <p:cNvPr id="7" name="Picture 7" descr="A close up of a newspaper&#10;&#10;Description generated with high confidence">
            <a:extLst>
              <a:ext uri="{FF2B5EF4-FFF2-40B4-BE49-F238E27FC236}">
                <a16:creationId xmlns:a16="http://schemas.microsoft.com/office/drawing/2014/main" id="{EE647402-C93E-411F-A2EB-0FFA3F2E4AE3}"/>
              </a:ext>
            </a:extLst>
          </p:cNvPr>
          <p:cNvPicPr>
            <a:picLocks noChangeAspect="1"/>
          </p:cNvPicPr>
          <p:nvPr/>
        </p:nvPicPr>
        <p:blipFill>
          <a:blip r:embed="rId3"/>
          <a:stretch>
            <a:fillRect/>
          </a:stretch>
        </p:blipFill>
        <p:spPr>
          <a:xfrm>
            <a:off x="5935188" y="841248"/>
            <a:ext cx="4854000" cy="5276088"/>
          </a:xfrm>
          <a:prstGeom prst="rect">
            <a:avLst/>
          </a:prstGeom>
        </p:spPr>
      </p:pic>
      <p:pic>
        <p:nvPicPr>
          <p:cNvPr id="4" name="Picture 4" descr="A close up of a sign&#10;&#10;Description generated with high confidence">
            <a:extLst>
              <a:ext uri="{FF2B5EF4-FFF2-40B4-BE49-F238E27FC236}">
                <a16:creationId xmlns:a16="http://schemas.microsoft.com/office/drawing/2014/main" id="{2DFF6B39-5E88-4F27-8115-B75E1D876956}"/>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3" name="Rectangle 2">
            <a:extLst>
              <a:ext uri="{FF2B5EF4-FFF2-40B4-BE49-F238E27FC236}">
                <a16:creationId xmlns:a16="http://schemas.microsoft.com/office/drawing/2014/main" id="{ECD0520C-D50F-914E-A59C-80A7E9EB66FE}"/>
              </a:ext>
            </a:extLst>
          </p:cNvPr>
          <p:cNvSpPr/>
          <p:nvPr/>
        </p:nvSpPr>
        <p:spPr>
          <a:xfrm>
            <a:off x="5878770" y="471916"/>
            <a:ext cx="2944396" cy="369332"/>
          </a:xfrm>
          <a:prstGeom prst="rect">
            <a:avLst/>
          </a:prstGeom>
        </p:spPr>
        <p:txBody>
          <a:bodyPr wrap="none">
            <a:spAutoFit/>
          </a:bodyPr>
          <a:lstStyle/>
          <a:p>
            <a:pPr marL="285750" indent="-285750"/>
            <a:r>
              <a:rPr lang="en-US" b="1" dirty="0"/>
              <a:t>Historical data summary </a:t>
            </a:r>
          </a:p>
        </p:txBody>
      </p:sp>
    </p:spTree>
    <p:extLst>
      <p:ext uri="{BB962C8B-B14F-4D97-AF65-F5344CB8AC3E}">
        <p14:creationId xmlns:p14="http://schemas.microsoft.com/office/powerpoint/2010/main" val="790683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77F5C-8FA9-478E-85CF-CBCC778019BF}"/>
              </a:ext>
            </a:extLst>
          </p:cNvPr>
          <p:cNvSpPr>
            <a:spLocks noGrp="1"/>
          </p:cNvSpPr>
          <p:nvPr>
            <p:ph type="title"/>
          </p:nvPr>
        </p:nvSpPr>
        <p:spPr/>
        <p:txBody>
          <a:bodyPr/>
          <a:lstStyle/>
          <a:p>
            <a:r>
              <a:rPr lang="en-US">
                <a:ea typeface="+mj-lt"/>
                <a:cs typeface="+mj-lt"/>
              </a:rPr>
              <a:t>Online - STYLE111_RED_Y06145</a:t>
            </a:r>
            <a:endParaRPr lang="en-US"/>
          </a:p>
        </p:txBody>
      </p:sp>
      <p:pic>
        <p:nvPicPr>
          <p:cNvPr id="5" name="Picture 6" descr="A close up of a map&#10;&#10;Description generated with high confidence">
            <a:extLst>
              <a:ext uri="{FF2B5EF4-FFF2-40B4-BE49-F238E27FC236}">
                <a16:creationId xmlns:a16="http://schemas.microsoft.com/office/drawing/2014/main" id="{A126FB6A-9BD5-4DA7-B74E-1A2262ADDDDD}"/>
              </a:ext>
            </a:extLst>
          </p:cNvPr>
          <p:cNvPicPr>
            <a:picLocks noGrp="1" noChangeAspect="1"/>
          </p:cNvPicPr>
          <p:nvPr>
            <p:ph sz="half" idx="1"/>
          </p:nvPr>
        </p:nvPicPr>
        <p:blipFill>
          <a:blip r:embed="rId2"/>
          <a:stretch>
            <a:fillRect/>
          </a:stretch>
        </p:blipFill>
        <p:spPr>
          <a:xfrm>
            <a:off x="1115568" y="2679192"/>
            <a:ext cx="4937760" cy="3291840"/>
          </a:xfrm>
        </p:spPr>
      </p:pic>
      <p:pic>
        <p:nvPicPr>
          <p:cNvPr id="8" name="Picture 8" descr="A screenshot of a social media post&#10;&#10;Description generated with very high confidence">
            <a:extLst>
              <a:ext uri="{FF2B5EF4-FFF2-40B4-BE49-F238E27FC236}">
                <a16:creationId xmlns:a16="http://schemas.microsoft.com/office/drawing/2014/main" id="{69EA2E64-FC34-4BBB-96F9-78F7C2537262}"/>
              </a:ext>
            </a:extLst>
          </p:cNvPr>
          <p:cNvPicPr>
            <a:picLocks noGrp="1" noChangeAspect="1"/>
          </p:cNvPicPr>
          <p:nvPr>
            <p:ph sz="half" idx="2"/>
          </p:nvPr>
        </p:nvPicPr>
        <p:blipFill>
          <a:blip r:embed="rId3"/>
          <a:stretch>
            <a:fillRect/>
          </a:stretch>
        </p:blipFill>
        <p:spPr>
          <a:xfrm>
            <a:off x="6345936" y="2679192"/>
            <a:ext cx="4937760" cy="3291840"/>
          </a:xfrm>
        </p:spPr>
      </p:pic>
      <p:pic>
        <p:nvPicPr>
          <p:cNvPr id="6" name="Picture 4" descr="A close up of a sign&#10;&#10;Description generated with high confidence">
            <a:extLst>
              <a:ext uri="{FF2B5EF4-FFF2-40B4-BE49-F238E27FC236}">
                <a16:creationId xmlns:a16="http://schemas.microsoft.com/office/drawing/2014/main" id="{584EED29-F960-4F85-B0BF-C40FCF5045AC}"/>
              </a:ext>
            </a:extLst>
          </p:cNvPr>
          <p:cNvPicPr>
            <a:picLocks noChangeAspect="1"/>
          </p:cNvPicPr>
          <p:nvPr/>
        </p:nvPicPr>
        <p:blipFill>
          <a:blip r:embed="rId4"/>
          <a:stretch>
            <a:fillRect/>
          </a:stretch>
        </p:blipFill>
        <p:spPr>
          <a:xfrm>
            <a:off x="11479427" y="6092795"/>
            <a:ext cx="518984" cy="686033"/>
          </a:xfrm>
          <a:prstGeom prst="rect">
            <a:avLst/>
          </a:prstGeom>
        </p:spPr>
      </p:pic>
      <p:sp>
        <p:nvSpPr>
          <p:cNvPr id="7" name="Rectangle 6">
            <a:extLst>
              <a:ext uri="{FF2B5EF4-FFF2-40B4-BE49-F238E27FC236}">
                <a16:creationId xmlns:a16="http://schemas.microsoft.com/office/drawing/2014/main" id="{B95F93C2-6C8C-4632-878B-3A0C98BED7E3}"/>
              </a:ext>
            </a:extLst>
          </p:cNvPr>
          <p:cNvSpPr/>
          <p:nvPr/>
        </p:nvSpPr>
        <p:spPr>
          <a:xfrm>
            <a:off x="2198" y="5823284"/>
            <a:ext cx="2355991" cy="10347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a:t>Legend</a:t>
            </a:r>
          </a:p>
          <a:p>
            <a:pPr algn="ctr"/>
            <a:r>
              <a:rPr lang="en-US" sz="1600"/>
              <a:t>Time 1: January 2018</a:t>
            </a:r>
          </a:p>
          <a:p>
            <a:pPr algn="ctr"/>
            <a:r>
              <a:rPr lang="en-US" sz="1600"/>
              <a:t>Time 2: January 2019</a:t>
            </a:r>
          </a:p>
          <a:p>
            <a:pPr algn="ctr"/>
            <a:r>
              <a:rPr lang="en-US" sz="1600"/>
              <a:t>Time 3: January 2020</a:t>
            </a:r>
          </a:p>
        </p:txBody>
      </p:sp>
    </p:spTree>
    <p:extLst>
      <p:ext uri="{BB962C8B-B14F-4D97-AF65-F5344CB8AC3E}">
        <p14:creationId xmlns:p14="http://schemas.microsoft.com/office/powerpoint/2010/main" val="2696257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63C85-A441-4D48-A9BA-C543F64316D8}"/>
              </a:ext>
            </a:extLst>
          </p:cNvPr>
          <p:cNvSpPr>
            <a:spLocks noGrp="1"/>
          </p:cNvSpPr>
          <p:nvPr>
            <p:ph type="title"/>
          </p:nvPr>
        </p:nvSpPr>
        <p:spPr/>
        <p:txBody>
          <a:bodyPr/>
          <a:lstStyle/>
          <a:p>
            <a:r>
              <a:rPr lang="en-US"/>
              <a:t>LSTM Model Creation</a:t>
            </a:r>
          </a:p>
        </p:txBody>
      </p:sp>
      <p:pic>
        <p:nvPicPr>
          <p:cNvPr id="4" name="Picture 4" descr="A picture containing bird, flower, tree&#10;&#10;Description generated with very high confidence">
            <a:extLst>
              <a:ext uri="{FF2B5EF4-FFF2-40B4-BE49-F238E27FC236}">
                <a16:creationId xmlns:a16="http://schemas.microsoft.com/office/drawing/2014/main" id="{AC6DF558-D45D-4524-ADF1-C6B72C571D26}"/>
              </a:ext>
            </a:extLst>
          </p:cNvPr>
          <p:cNvPicPr>
            <a:picLocks noGrp="1" noChangeAspect="1"/>
          </p:cNvPicPr>
          <p:nvPr>
            <p:ph idx="1"/>
          </p:nvPr>
        </p:nvPicPr>
        <p:blipFill>
          <a:blip r:embed="rId2"/>
          <a:stretch>
            <a:fillRect/>
          </a:stretch>
        </p:blipFill>
        <p:spPr>
          <a:xfrm>
            <a:off x="380090" y="2572512"/>
            <a:ext cx="11592621" cy="4007004"/>
          </a:xfrm>
        </p:spPr>
      </p:pic>
      <p:pic>
        <p:nvPicPr>
          <p:cNvPr id="3" name="Picture 4" descr="A close up of a sign&#10;&#10;Description generated with high confidence">
            <a:extLst>
              <a:ext uri="{FF2B5EF4-FFF2-40B4-BE49-F238E27FC236}">
                <a16:creationId xmlns:a16="http://schemas.microsoft.com/office/drawing/2014/main" id="{55B33365-CDCC-446D-BD37-278E29D57477}"/>
              </a:ext>
            </a:extLst>
          </p:cNvPr>
          <p:cNvPicPr>
            <a:picLocks noChangeAspect="1"/>
          </p:cNvPicPr>
          <p:nvPr/>
        </p:nvPicPr>
        <p:blipFill>
          <a:blip r:embed="rId3"/>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26110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1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1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17">
            <a:extLst>
              <a:ext uri="{FF2B5EF4-FFF2-40B4-BE49-F238E27FC236}">
                <a16:creationId xmlns:a16="http://schemas.microsoft.com/office/drawing/2014/main" id="{96646FC9-C66D-4EC7-8310-0DD4ACC49C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19">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6F9F33-40A5-4002-8F82-EFA5EB146A9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solidFill>
                  <a:srgbClr val="C618D4"/>
                </a:solidFill>
              </a:rPr>
              <a:t>Data Understanding (cont.)</a:t>
            </a:r>
          </a:p>
        </p:txBody>
      </p:sp>
      <p:sp>
        <p:nvSpPr>
          <p:cNvPr id="30" name="Rectangle: Rounded Corners 21">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9" name="Picture 9" descr="A screenshot of text&#10;&#10;Description generated with very high confidence">
            <a:extLst>
              <a:ext uri="{FF2B5EF4-FFF2-40B4-BE49-F238E27FC236}">
                <a16:creationId xmlns:a16="http://schemas.microsoft.com/office/drawing/2014/main" id="{AA81D2A7-4544-4505-AAA4-FFA413478DCF}"/>
              </a:ext>
            </a:extLst>
          </p:cNvPr>
          <p:cNvPicPr>
            <a:picLocks noChangeAspect="1"/>
          </p:cNvPicPr>
          <p:nvPr/>
        </p:nvPicPr>
        <p:blipFill>
          <a:blip r:embed="rId3"/>
          <a:stretch>
            <a:fillRect/>
          </a:stretch>
        </p:blipFill>
        <p:spPr>
          <a:xfrm>
            <a:off x="6659510" y="2419485"/>
            <a:ext cx="4551679" cy="4096512"/>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8F552D16-2C28-4797-A427-8F512B49E844}"/>
              </a:ext>
            </a:extLst>
          </p:cNvPr>
          <p:cNvPicPr>
            <a:picLocks noGrp="1" noChangeAspect="1"/>
          </p:cNvPicPr>
          <p:nvPr>
            <p:ph idx="1"/>
          </p:nvPr>
        </p:nvPicPr>
        <p:blipFill>
          <a:blip r:embed="rId4"/>
          <a:stretch>
            <a:fillRect/>
          </a:stretch>
        </p:blipFill>
        <p:spPr>
          <a:xfrm>
            <a:off x="420006" y="4635987"/>
            <a:ext cx="5971266" cy="1880010"/>
          </a:xfrm>
          <a:prstGeom prst="rect">
            <a:avLst/>
          </a:prstGeom>
        </p:spPr>
      </p:pic>
      <p:pic>
        <p:nvPicPr>
          <p:cNvPr id="4" name="Picture 4" descr="A close up of a sign&#10;&#10;Description generated with high confidence">
            <a:extLst>
              <a:ext uri="{FF2B5EF4-FFF2-40B4-BE49-F238E27FC236}">
                <a16:creationId xmlns:a16="http://schemas.microsoft.com/office/drawing/2014/main" id="{8C8AE600-B7F1-4B41-81CF-726032FEA2C5}"/>
              </a:ext>
            </a:extLst>
          </p:cNvPr>
          <p:cNvPicPr>
            <a:picLocks noChangeAspect="1"/>
          </p:cNvPicPr>
          <p:nvPr/>
        </p:nvPicPr>
        <p:blipFill>
          <a:blip r:embed="rId5"/>
          <a:stretch>
            <a:fillRect/>
          </a:stretch>
        </p:blipFill>
        <p:spPr>
          <a:xfrm>
            <a:off x="11479427" y="6092795"/>
            <a:ext cx="518984" cy="686033"/>
          </a:xfrm>
          <a:prstGeom prst="rect">
            <a:avLst/>
          </a:prstGeom>
        </p:spPr>
      </p:pic>
      <p:sp>
        <p:nvSpPr>
          <p:cNvPr id="12" name="Rectangle 11">
            <a:extLst>
              <a:ext uri="{FF2B5EF4-FFF2-40B4-BE49-F238E27FC236}">
                <a16:creationId xmlns:a16="http://schemas.microsoft.com/office/drawing/2014/main" id="{6B6669C1-B6A6-ED49-BA76-7B88AA1DA3FB}"/>
              </a:ext>
            </a:extLst>
          </p:cNvPr>
          <p:cNvSpPr/>
          <p:nvPr/>
        </p:nvSpPr>
        <p:spPr>
          <a:xfrm>
            <a:off x="6659510" y="2044832"/>
            <a:ext cx="3342582" cy="369332"/>
          </a:xfrm>
          <a:prstGeom prst="rect">
            <a:avLst/>
          </a:prstGeom>
        </p:spPr>
        <p:txBody>
          <a:bodyPr wrap="none">
            <a:spAutoFit/>
          </a:bodyPr>
          <a:lstStyle/>
          <a:p>
            <a:pPr marL="285750" indent="-285750"/>
            <a:r>
              <a:rPr lang="en-US" b="1" dirty="0"/>
              <a:t>New product data summary </a:t>
            </a:r>
          </a:p>
        </p:txBody>
      </p:sp>
      <p:sp>
        <p:nvSpPr>
          <p:cNvPr id="13" name="Content Placeholder 10">
            <a:extLst>
              <a:ext uri="{FF2B5EF4-FFF2-40B4-BE49-F238E27FC236}">
                <a16:creationId xmlns:a16="http://schemas.microsoft.com/office/drawing/2014/main" id="{3B0FCD5C-9F23-D243-A17C-0F0F05002DD2}"/>
              </a:ext>
            </a:extLst>
          </p:cNvPr>
          <p:cNvSpPr txBox="1">
            <a:spLocks/>
          </p:cNvSpPr>
          <p:nvPr/>
        </p:nvSpPr>
        <p:spPr>
          <a:xfrm>
            <a:off x="371093" y="2718054"/>
            <a:ext cx="4320649" cy="3207258"/>
          </a:xfrm>
          <a:prstGeom prst="rect">
            <a:avLst/>
          </a:prstGeom>
        </p:spPr>
        <p:txBody>
          <a:bodyPr vert="horz" lIns="91440" tIns="45720" rIns="91440" bIns="45720" rtlCol="0" anchor="t">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New product data </a:t>
            </a:r>
          </a:p>
          <a:p>
            <a:pPr marL="742950" lvl="1" indent="-285750">
              <a:buFont typeface="Courier New" panose="020B0604020202020204" pitchFamily="34" charset="0"/>
              <a:buChar char="o"/>
            </a:pPr>
            <a:r>
              <a:rPr lang="en-US" sz="1800" dirty="0"/>
              <a:t>20 observations</a:t>
            </a:r>
          </a:p>
          <a:p>
            <a:pPr marL="742950" lvl="1" indent="-285750">
              <a:buFont typeface="Courier New" panose="020B0604020202020204" pitchFamily="34" charset="0"/>
              <a:buChar char="o"/>
            </a:pPr>
            <a:r>
              <a:rPr lang="en-US" sz="1800" dirty="0"/>
              <a:t>19 variables</a:t>
            </a:r>
          </a:p>
          <a:p>
            <a:pPr marL="1200150" lvl="2" indent="-285750">
              <a:buFont typeface="Courier New" panose="020B0604020202020204" pitchFamily="34" charset="0"/>
              <a:buChar char="o"/>
            </a:pPr>
            <a:r>
              <a:rPr lang="en-US" sz="1400" dirty="0"/>
              <a:t>18 categorical</a:t>
            </a:r>
          </a:p>
          <a:p>
            <a:pPr marL="1200150" lvl="2" indent="-285750">
              <a:buFont typeface="Courier New" panose="020B0604020202020204" pitchFamily="34" charset="0"/>
              <a:buChar char="o"/>
            </a:pPr>
            <a:r>
              <a:rPr lang="en-US" sz="1400" dirty="0"/>
              <a:t>1 continuous</a:t>
            </a:r>
          </a:p>
          <a:p>
            <a:endParaRPr lang="en-US" sz="1700" dirty="0"/>
          </a:p>
        </p:txBody>
      </p:sp>
    </p:spTree>
    <p:extLst>
      <p:ext uri="{BB962C8B-B14F-4D97-AF65-F5344CB8AC3E}">
        <p14:creationId xmlns:p14="http://schemas.microsoft.com/office/powerpoint/2010/main" val="318827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7" name="Rectangle 10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9" name="Rectangle 10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FDEB5D-BC85-4118-87A7-19F31CD22106}"/>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dirty="0"/>
              <a:t>Descriptive Plots</a:t>
            </a:r>
          </a:p>
        </p:txBody>
      </p:sp>
      <p:sp>
        <p:nvSpPr>
          <p:cNvPr id="111" name="Rectangle 11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Rectangle 11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7" descr="A screenshot of a cell phone&#10;&#10;Description generated with very high confidence">
            <a:extLst>
              <a:ext uri="{FF2B5EF4-FFF2-40B4-BE49-F238E27FC236}">
                <a16:creationId xmlns:a16="http://schemas.microsoft.com/office/drawing/2014/main" id="{D280963C-9D23-4637-94F6-627BC14AA92C}"/>
              </a:ext>
            </a:extLst>
          </p:cNvPr>
          <p:cNvPicPr>
            <a:picLocks noChangeAspect="1"/>
          </p:cNvPicPr>
          <p:nvPr/>
        </p:nvPicPr>
        <p:blipFill>
          <a:blip r:embed="rId3"/>
          <a:stretch>
            <a:fillRect/>
          </a:stretch>
        </p:blipFill>
        <p:spPr>
          <a:xfrm>
            <a:off x="1147294" y="2091095"/>
            <a:ext cx="3941988" cy="4546209"/>
          </a:xfrm>
          <a:prstGeom prst="rect">
            <a:avLst/>
          </a:prstGeom>
        </p:spPr>
      </p:pic>
      <p:pic>
        <p:nvPicPr>
          <p:cNvPr id="15" name="Picture 15" descr="A screenshot of a cell phone&#10;&#10;Description generated with very high confidence">
            <a:extLst>
              <a:ext uri="{FF2B5EF4-FFF2-40B4-BE49-F238E27FC236}">
                <a16:creationId xmlns:a16="http://schemas.microsoft.com/office/drawing/2014/main" id="{001CFC77-FB47-445E-8A6B-79D6425CCAAC}"/>
              </a:ext>
            </a:extLst>
          </p:cNvPr>
          <p:cNvPicPr>
            <a:picLocks noChangeAspect="1"/>
          </p:cNvPicPr>
          <p:nvPr/>
        </p:nvPicPr>
        <p:blipFill>
          <a:blip r:embed="rId4"/>
          <a:stretch>
            <a:fillRect/>
          </a:stretch>
        </p:blipFill>
        <p:spPr>
          <a:xfrm>
            <a:off x="7102720" y="2086081"/>
            <a:ext cx="3813035" cy="4393809"/>
          </a:xfrm>
          <a:prstGeom prst="rect">
            <a:avLst/>
          </a:prstGeom>
        </p:spPr>
      </p:pic>
      <p:pic>
        <p:nvPicPr>
          <p:cNvPr id="3" name="Picture 4" descr="A close up of a sign&#10;&#10;Description generated with high confidence">
            <a:extLst>
              <a:ext uri="{FF2B5EF4-FFF2-40B4-BE49-F238E27FC236}">
                <a16:creationId xmlns:a16="http://schemas.microsoft.com/office/drawing/2014/main" id="{621AEF4D-974B-4635-8911-2A71C2C0CD9A}"/>
              </a:ext>
            </a:extLst>
          </p:cNvPr>
          <p:cNvPicPr>
            <a:picLocks noChangeAspect="1"/>
          </p:cNvPicPr>
          <p:nvPr/>
        </p:nvPicPr>
        <p:blipFill>
          <a:blip r:embed="rId5"/>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129790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83A5A55-0580-458D-8BA5-EE67ACFCEAF5}"/>
              </a:ext>
            </a:extLst>
          </p:cNvPr>
          <p:cNvSpPr/>
          <p:nvPr/>
        </p:nvSpPr>
        <p:spPr>
          <a:xfrm>
            <a:off x="5008498" y="268800"/>
            <a:ext cx="6664475" cy="6301618"/>
          </a:xfrm>
          <a:prstGeom prst="ellipse">
            <a:avLst/>
          </a:prstGeom>
          <a:noFill/>
          <a:ln w="57150">
            <a:solidFill>
              <a:schemeClr val="bg1">
                <a:lumMod val="65000"/>
              </a:schemeClr>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3F3F"/>
              </a:solidFill>
            </a:endParaRPr>
          </a:p>
        </p:txBody>
      </p:sp>
      <p:sp>
        <p:nvSpPr>
          <p:cNvPr id="28" name="Isosceles Triangle 27">
            <a:extLst>
              <a:ext uri="{FF2B5EF4-FFF2-40B4-BE49-F238E27FC236}">
                <a16:creationId xmlns:a16="http://schemas.microsoft.com/office/drawing/2014/main" id="{6E412E04-6FFE-4946-8548-AFEA32735712}"/>
              </a:ext>
            </a:extLst>
          </p:cNvPr>
          <p:cNvSpPr/>
          <p:nvPr/>
        </p:nvSpPr>
        <p:spPr>
          <a:xfrm rot="16200000">
            <a:off x="8193405" y="6429556"/>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2F3B1F2A-0F30-4E9D-A102-8BA1A3C5C421}"/>
              </a:ext>
            </a:extLst>
          </p:cNvPr>
          <p:cNvSpPr/>
          <p:nvPr/>
        </p:nvSpPr>
        <p:spPr>
          <a:xfrm>
            <a:off x="6003331" y="1566014"/>
            <a:ext cx="1814285" cy="556381"/>
          </a:xfrm>
          <a:prstGeom prst="roundRect">
            <a:avLst/>
          </a:prstGeom>
          <a:ln/>
          <a:effectLst>
            <a:outerShdw blurRad="57150" dist="19050" dir="5400000" algn="ctr" rotWithShape="0">
              <a:srgbClr val="000000">
                <a:alpha val="63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r>
              <a:rPr lang="en-US"/>
              <a:t>Business Understanding</a:t>
            </a:r>
          </a:p>
        </p:txBody>
      </p:sp>
      <p:sp>
        <p:nvSpPr>
          <p:cNvPr id="10" name="Rectangle: Rounded Corners 9">
            <a:extLst>
              <a:ext uri="{FF2B5EF4-FFF2-40B4-BE49-F238E27FC236}">
                <a16:creationId xmlns:a16="http://schemas.microsoft.com/office/drawing/2014/main" id="{D3CFFE58-7DE9-4393-8490-187CF89D6CCF}"/>
              </a:ext>
            </a:extLst>
          </p:cNvPr>
          <p:cNvSpPr/>
          <p:nvPr/>
        </p:nvSpPr>
        <p:spPr>
          <a:xfrm>
            <a:off x="8966665" y="1566012"/>
            <a:ext cx="1814285" cy="5563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t>Data Understanding </a:t>
            </a:r>
          </a:p>
        </p:txBody>
      </p:sp>
      <p:sp>
        <p:nvSpPr>
          <p:cNvPr id="12" name="Rectangle: Rounded Corners 11">
            <a:extLst>
              <a:ext uri="{FF2B5EF4-FFF2-40B4-BE49-F238E27FC236}">
                <a16:creationId xmlns:a16="http://schemas.microsoft.com/office/drawing/2014/main" id="{D825FE9F-08E9-4209-A3BE-15A05D3F1178}"/>
              </a:ext>
            </a:extLst>
          </p:cNvPr>
          <p:cNvSpPr/>
          <p:nvPr/>
        </p:nvSpPr>
        <p:spPr>
          <a:xfrm>
            <a:off x="9595613" y="2860202"/>
            <a:ext cx="1814285" cy="556381"/>
          </a:xfrm>
          <a:prstGeom prst="roundRect">
            <a:avLst/>
          </a:prstGeom>
          <a:effectLst>
            <a:glow rad="228600">
              <a:schemeClr val="accent3">
                <a:satMod val="175000"/>
                <a:alpha val="40000"/>
              </a:schemeClr>
            </a:glow>
            <a:outerShdw blurRad="57150" dist="19050" dir="5400000" algn="ctr" rotWithShape="0">
              <a:srgbClr val="000000">
                <a:alpha val="63000"/>
              </a:srgb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a:t>Data Preparation</a:t>
            </a:r>
          </a:p>
        </p:txBody>
      </p:sp>
      <p:sp>
        <p:nvSpPr>
          <p:cNvPr id="14" name="Rectangle: Rounded Corners 13">
            <a:extLst>
              <a:ext uri="{FF2B5EF4-FFF2-40B4-BE49-F238E27FC236}">
                <a16:creationId xmlns:a16="http://schemas.microsoft.com/office/drawing/2014/main" id="{5D855121-B856-4FF0-BA2A-C327E2F64377}"/>
              </a:ext>
            </a:extLst>
          </p:cNvPr>
          <p:cNvSpPr/>
          <p:nvPr/>
        </p:nvSpPr>
        <p:spPr>
          <a:xfrm>
            <a:off x="9389996" y="4154394"/>
            <a:ext cx="1814285" cy="55638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pic>
        <p:nvPicPr>
          <p:cNvPr id="16" name="Graphic 55" descr="Cloud">
            <a:extLst>
              <a:ext uri="{FF2B5EF4-FFF2-40B4-BE49-F238E27FC236}">
                <a16:creationId xmlns:a16="http://schemas.microsoft.com/office/drawing/2014/main" id="{6FD31020-869C-4F07-BA0A-07E8AFAE62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41116" y="2475274"/>
            <a:ext cx="1507065" cy="167639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8" name="Rectangle: Rounded Corners 17">
            <a:extLst>
              <a:ext uri="{FF2B5EF4-FFF2-40B4-BE49-F238E27FC236}">
                <a16:creationId xmlns:a16="http://schemas.microsoft.com/office/drawing/2014/main" id="{EEEF8053-86CF-435B-ABBC-E5C38F8DE3C9}"/>
              </a:ext>
            </a:extLst>
          </p:cNvPr>
          <p:cNvSpPr/>
          <p:nvPr/>
        </p:nvSpPr>
        <p:spPr>
          <a:xfrm>
            <a:off x="7430567" y="5182489"/>
            <a:ext cx="1814285" cy="55638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05554F1-3156-424F-84D6-EEDE1C1258FB}"/>
              </a:ext>
            </a:extLst>
          </p:cNvPr>
          <p:cNvSpPr/>
          <p:nvPr/>
        </p:nvSpPr>
        <p:spPr>
          <a:xfrm>
            <a:off x="5471140" y="3380299"/>
            <a:ext cx="1814285" cy="55638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A7BBE9-5BB8-4349-9E71-2F5BCE33FD24}"/>
              </a:ext>
            </a:extLst>
          </p:cNvPr>
          <p:cNvSpPr txBox="1"/>
          <p:nvPr/>
        </p:nvSpPr>
        <p:spPr>
          <a:xfrm>
            <a:off x="8122116" y="3237274"/>
            <a:ext cx="7232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chemeClr val="bg1"/>
                </a:solidFill>
              </a:rPr>
              <a:t>Data</a:t>
            </a:r>
          </a:p>
        </p:txBody>
      </p:sp>
      <p:sp>
        <p:nvSpPr>
          <p:cNvPr id="24" name="Isosceles Triangle 23">
            <a:extLst>
              <a:ext uri="{FF2B5EF4-FFF2-40B4-BE49-F238E27FC236}">
                <a16:creationId xmlns:a16="http://schemas.microsoft.com/office/drawing/2014/main" id="{85BC22F1-FBE5-4FDA-AFD3-FB41A78AE910}"/>
              </a:ext>
            </a:extLst>
          </p:cNvPr>
          <p:cNvSpPr/>
          <p:nvPr/>
        </p:nvSpPr>
        <p:spPr>
          <a:xfrm rot="5340000">
            <a:off x="8193406" y="127938"/>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C1AB5D2B-48A5-483E-AB80-9B84CA644383}"/>
              </a:ext>
            </a:extLst>
          </p:cNvPr>
          <p:cNvSpPr/>
          <p:nvPr/>
        </p:nvSpPr>
        <p:spPr>
          <a:xfrm rot="10980000">
            <a:off x="11531689" y="3272699"/>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FCD4238B-2DE0-40A5-9AC3-5A0A64EC0487}"/>
              </a:ext>
            </a:extLst>
          </p:cNvPr>
          <p:cNvSpPr/>
          <p:nvPr/>
        </p:nvSpPr>
        <p:spPr>
          <a:xfrm rot="21480000">
            <a:off x="4867214" y="3273560"/>
            <a:ext cx="290285" cy="290286"/>
          </a:xfrm>
          <a:prstGeom prst="triangle">
            <a:avLst/>
          </a:prstGeom>
          <a:solidFill>
            <a:schemeClr val="bg1">
              <a:lumMod val="6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A525C3FE-0027-4D61-8A3D-72429E0AD96D}"/>
              </a:ext>
            </a:extLst>
          </p:cNvPr>
          <p:cNvCxnSpPr/>
          <p:nvPr/>
        </p:nvCxnSpPr>
        <p:spPr>
          <a:xfrm>
            <a:off x="10079426" y="2219161"/>
            <a:ext cx="382212" cy="599922"/>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893E8BA-71B7-4AC3-96F6-751E14C938F7}"/>
              </a:ext>
            </a:extLst>
          </p:cNvPr>
          <p:cNvCxnSpPr>
            <a:cxnSpLocks/>
          </p:cNvCxnSpPr>
          <p:nvPr/>
        </p:nvCxnSpPr>
        <p:spPr>
          <a:xfrm flipH="1">
            <a:off x="9409353" y="4831731"/>
            <a:ext cx="960358" cy="684589"/>
          </a:xfrm>
          <a:prstGeom prst="straightConnector1">
            <a:avLst/>
          </a:prstGeom>
          <a:ln w="57150">
            <a:solidFill>
              <a:schemeClr val="bg1">
                <a:lumMod val="65000"/>
              </a:schemeClr>
            </a:solidFill>
            <a:headEnd type="non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C96C1C9-FC2E-4595-916E-9BC22D540D84}"/>
              </a:ext>
            </a:extLst>
          </p:cNvPr>
          <p:cNvCxnSpPr/>
          <p:nvPr/>
        </p:nvCxnSpPr>
        <p:spPr>
          <a:xfrm>
            <a:off x="7887920" y="1841937"/>
            <a:ext cx="962783" cy="7257"/>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EA2872-2EA9-42FE-B0AB-0D4ABDF4E6A3}"/>
              </a:ext>
            </a:extLst>
          </p:cNvPr>
          <p:cNvCxnSpPr>
            <a:cxnSpLocks/>
          </p:cNvCxnSpPr>
          <p:nvPr/>
        </p:nvCxnSpPr>
        <p:spPr>
          <a:xfrm flipV="1">
            <a:off x="10355348" y="3445764"/>
            <a:ext cx="128212" cy="633791"/>
          </a:xfrm>
          <a:prstGeom prst="straightConnector1">
            <a:avLst/>
          </a:prstGeom>
          <a:ln w="57150">
            <a:solidFill>
              <a:schemeClr val="bg1">
                <a:lumMod val="65000"/>
              </a:schemeClr>
            </a:solidFill>
            <a:headEnd type="triangle"/>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6A924A6-7BED-44E3-8663-2060433C474E}"/>
              </a:ext>
            </a:extLst>
          </p:cNvPr>
          <p:cNvCxnSpPr>
            <a:cxnSpLocks/>
          </p:cNvCxnSpPr>
          <p:nvPr/>
        </p:nvCxnSpPr>
        <p:spPr>
          <a:xfrm flipH="1" flipV="1">
            <a:off x="7026915" y="2242106"/>
            <a:ext cx="1371270" cy="2881708"/>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15D51C9-8D2E-4E59-9AFD-0965A5E62B67}"/>
              </a:ext>
            </a:extLst>
          </p:cNvPr>
          <p:cNvCxnSpPr/>
          <p:nvPr/>
        </p:nvCxnSpPr>
        <p:spPr>
          <a:xfrm flipH="1" flipV="1">
            <a:off x="6439929" y="4020061"/>
            <a:ext cx="908223" cy="1423090"/>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234D30D-0245-44D9-8747-F31C8A3ECDDB}"/>
              </a:ext>
            </a:extLst>
          </p:cNvPr>
          <p:cNvCxnSpPr/>
          <p:nvPr/>
        </p:nvCxnSpPr>
        <p:spPr>
          <a:xfrm flipV="1">
            <a:off x="6348026" y="2206452"/>
            <a:ext cx="471615" cy="1083276"/>
          </a:xfrm>
          <a:prstGeom prst="straightConnector1">
            <a:avLst/>
          </a:prstGeom>
          <a:ln w="57150">
            <a:solidFill>
              <a:schemeClr val="bg1">
                <a:lumMod val="65000"/>
              </a:schemeClr>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7BC409C-316B-4829-987D-681C11BE3C90}"/>
              </a:ext>
            </a:extLst>
          </p:cNvPr>
          <p:cNvSpPr>
            <a:spLocks noGrp="1"/>
          </p:cNvSpPr>
          <p:nvPr>
            <p:ph type="title"/>
          </p:nvPr>
        </p:nvSpPr>
        <p:spPr>
          <a:xfrm>
            <a:off x="868680" y="1709928"/>
            <a:ext cx="3223383" cy="3848074"/>
          </a:xfrm>
        </p:spPr>
        <p:txBody>
          <a:bodyPr>
            <a:normAutofit/>
          </a:bodyPr>
          <a:lstStyle/>
          <a:p>
            <a:pPr algn="ctr"/>
            <a:r>
              <a:rPr lang="en-US" sz="3200" b="1">
                <a:solidFill>
                  <a:srgbClr val="8A2AE6"/>
                </a:solidFill>
              </a:rPr>
              <a:t>Stage 3: </a:t>
            </a:r>
            <a:br>
              <a:rPr lang="en-US" sz="3200" b="1">
                <a:solidFill>
                  <a:srgbClr val="8A2AE6"/>
                </a:solidFill>
              </a:rPr>
            </a:br>
            <a:r>
              <a:rPr lang="en-US" sz="3200" i="1">
                <a:solidFill>
                  <a:srgbClr val="8A2AE6"/>
                </a:solidFill>
              </a:rPr>
              <a:t>Data  </a:t>
            </a:r>
            <a:br>
              <a:rPr lang="en-US" sz="3200" i="1">
                <a:solidFill>
                  <a:srgbClr val="8A2AE6"/>
                </a:solidFill>
              </a:rPr>
            </a:br>
            <a:r>
              <a:rPr lang="en-US" sz="3200" i="1">
                <a:solidFill>
                  <a:srgbClr val="8A2AE6"/>
                </a:solidFill>
              </a:rPr>
              <a:t>Preparation</a:t>
            </a:r>
            <a:endParaRPr lang="en-US" i="1">
              <a:solidFill>
                <a:srgbClr val="8A2AE6"/>
              </a:solidFill>
            </a:endParaRPr>
          </a:p>
        </p:txBody>
      </p:sp>
      <p:pic>
        <p:nvPicPr>
          <p:cNvPr id="2" name="Picture 4" descr="A close up of a sign&#10;&#10;Description generated with high confidence">
            <a:extLst>
              <a:ext uri="{FF2B5EF4-FFF2-40B4-BE49-F238E27FC236}">
                <a16:creationId xmlns:a16="http://schemas.microsoft.com/office/drawing/2014/main" id="{4569F1FE-64E4-4227-A7B1-BC747C8A46C0}"/>
              </a:ext>
            </a:extLst>
          </p:cNvPr>
          <p:cNvPicPr>
            <a:picLocks noChangeAspect="1"/>
          </p:cNvPicPr>
          <p:nvPr/>
        </p:nvPicPr>
        <p:blipFill>
          <a:blip r:embed="rId5"/>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192655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8C9686-478F-4EB5-A60C-7FAF62B51DC6}"/>
              </a:ext>
            </a:extLst>
          </p:cNvPr>
          <p:cNvSpPr>
            <a:spLocks noGrp="1"/>
          </p:cNvSpPr>
          <p:nvPr>
            <p:ph type="title"/>
          </p:nvPr>
        </p:nvSpPr>
        <p:spPr>
          <a:xfrm>
            <a:off x="841248" y="251312"/>
            <a:ext cx="10506456" cy="1010264"/>
          </a:xfrm>
        </p:spPr>
        <p:txBody>
          <a:bodyPr anchor="ctr">
            <a:normAutofit/>
          </a:bodyPr>
          <a:lstStyle/>
          <a:p>
            <a:r>
              <a:rPr lang="en-US">
                <a:solidFill>
                  <a:srgbClr val="8A2AE6"/>
                </a:solidFill>
              </a:rPr>
              <a:t>Data Preparation</a:t>
            </a:r>
          </a:p>
        </p:txBody>
      </p:sp>
      <p:sp>
        <p:nvSpPr>
          <p:cNvPr id="11" name="Rectangle 1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Diagram 3">
            <a:extLst>
              <a:ext uri="{FF2B5EF4-FFF2-40B4-BE49-F238E27FC236}">
                <a16:creationId xmlns:a16="http://schemas.microsoft.com/office/drawing/2014/main" id="{6A5DEDB3-4BEA-41C8-AB03-349D8022B60E}"/>
              </a:ext>
            </a:extLst>
          </p:cNvPr>
          <p:cNvGraphicFramePr/>
          <p:nvPr>
            <p:extLst>
              <p:ext uri="{D42A27DB-BD31-4B8C-83A1-F6EECF244321}">
                <p14:modId xmlns:p14="http://schemas.microsoft.com/office/powerpoint/2010/main" val="2005990698"/>
              </p:ext>
            </p:extLst>
          </p:nvPr>
        </p:nvGraphicFramePr>
        <p:xfrm>
          <a:off x="838200" y="1678444"/>
          <a:ext cx="10506456" cy="45849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2" name="Picture 4" descr="A close up of a sign&#10;&#10;Description generated with high confidence">
            <a:extLst>
              <a:ext uri="{FF2B5EF4-FFF2-40B4-BE49-F238E27FC236}">
                <a16:creationId xmlns:a16="http://schemas.microsoft.com/office/drawing/2014/main" id="{49140B62-DE42-4136-A2C5-70180931E52F}"/>
              </a:ext>
            </a:extLst>
          </p:cNvPr>
          <p:cNvPicPr>
            <a:picLocks noChangeAspect="1"/>
          </p:cNvPicPr>
          <p:nvPr/>
        </p:nvPicPr>
        <p:blipFill>
          <a:blip r:embed="rId8"/>
          <a:stretch>
            <a:fillRect/>
          </a:stretch>
        </p:blipFill>
        <p:spPr>
          <a:xfrm>
            <a:off x="11479427" y="6092795"/>
            <a:ext cx="518984" cy="686033"/>
          </a:xfrm>
          <a:prstGeom prst="rect">
            <a:avLst/>
          </a:prstGeom>
        </p:spPr>
      </p:pic>
    </p:spTree>
    <p:extLst>
      <p:ext uri="{BB962C8B-B14F-4D97-AF65-F5344CB8AC3E}">
        <p14:creationId xmlns:p14="http://schemas.microsoft.com/office/powerpoint/2010/main" val="187200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centBoxVTI">
  <a:themeElements>
    <a:clrScheme name="AnalogousFromDarkSeedLeftStep">
      <a:dk1>
        <a:srgbClr val="000000"/>
      </a:dk1>
      <a:lt1>
        <a:srgbClr val="FFFFFF"/>
      </a:lt1>
      <a:dk2>
        <a:srgbClr val="2A2441"/>
      </a:dk2>
      <a:lt2>
        <a:srgbClr val="E2E8E4"/>
      </a:lt2>
      <a:accent1>
        <a:srgbClr val="E62AA6"/>
      </a:accent1>
      <a:accent2>
        <a:srgbClr val="C618D4"/>
      </a:accent2>
      <a:accent3>
        <a:srgbClr val="8A2AE6"/>
      </a:accent3>
      <a:accent4>
        <a:srgbClr val="493BDA"/>
      </a:accent4>
      <a:accent5>
        <a:srgbClr val="2A67E6"/>
      </a:accent5>
      <a:accent6>
        <a:srgbClr val="18A3D4"/>
      </a:accent6>
      <a:hlink>
        <a:srgbClr val="596AC7"/>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2674</TotalTime>
  <Words>2296</Words>
  <Application>Microsoft Macintosh PowerPoint</Application>
  <PresentationFormat>Widescreen</PresentationFormat>
  <Paragraphs>453</Paragraphs>
  <Slides>51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Brush Script MT</vt:lpstr>
      <vt:lpstr>Arial</vt:lpstr>
      <vt:lpstr>Avenir Next LT Pro</vt:lpstr>
      <vt:lpstr>Calibri</vt:lpstr>
      <vt:lpstr>Courier New</vt:lpstr>
      <vt:lpstr>Monoment</vt:lpstr>
      <vt:lpstr>Times New Roman</vt:lpstr>
      <vt:lpstr>AccentBoxVTI</vt:lpstr>
      <vt:lpstr>Retail   A Predictive Analysis of New Product Demand</vt:lpstr>
      <vt:lpstr>Stage 1: Business Understanding</vt:lpstr>
      <vt:lpstr>Business Understanding: </vt:lpstr>
      <vt:lpstr>Stage 2:  Data Understanding</vt:lpstr>
      <vt:lpstr>Data Understanding </vt:lpstr>
      <vt:lpstr>Data Understanding (cont.)</vt:lpstr>
      <vt:lpstr>Descriptive Plots</vt:lpstr>
      <vt:lpstr>Stage 3:  Data   Preparation</vt:lpstr>
      <vt:lpstr>Data Preparation</vt:lpstr>
      <vt:lpstr>Preprocessing Example with STYLE009_BLUE</vt:lpstr>
      <vt:lpstr>Stage 4:  Modeling</vt:lpstr>
      <vt:lpstr>Modeling</vt:lpstr>
      <vt:lpstr>Modelling: Statistical and Machine Learning Models </vt:lpstr>
      <vt:lpstr>Recurrent Neural Network – Long Short Term Memory (LSTM)</vt:lpstr>
      <vt:lpstr>Stage 5:  Evaluation</vt:lpstr>
      <vt:lpstr>Evaluation</vt:lpstr>
      <vt:lpstr>Online – STYLE105_PURPLE (ARIMA)</vt:lpstr>
      <vt:lpstr>Online – STYLE105_PURPLE (LSTM)</vt:lpstr>
      <vt:lpstr>Brick and Mortar – STYLE009_BLUE (LSTM)</vt:lpstr>
      <vt:lpstr>Success or Failure?</vt:lpstr>
      <vt:lpstr>Online - STYLE116_BLACK_549314 </vt:lpstr>
      <vt:lpstr>Online - STYLE189_BLACK_------</vt:lpstr>
      <vt:lpstr>Brick and Mortar – STYLE276_BLACK_549333</vt:lpstr>
      <vt:lpstr>Forecasted Significant Decrease in Demand – What to do?</vt:lpstr>
      <vt:lpstr>Stage 6: Deployment</vt:lpstr>
      <vt:lpstr>Recommendation Parameters</vt:lpstr>
      <vt:lpstr>Performance by Channel: BRICK AND MORTAR</vt:lpstr>
      <vt:lpstr>Performance by Channel: ONLINE</vt:lpstr>
      <vt:lpstr>Concluding Remarks</vt:lpstr>
      <vt:lpstr>Concluding Remarks</vt:lpstr>
      <vt:lpstr>Appendix</vt:lpstr>
      <vt:lpstr>Brick and Mortar – STYLE009_PINK</vt:lpstr>
      <vt:lpstr>Brick and Mortar – STYLE042_GREY_549310</vt:lpstr>
      <vt:lpstr>Brick and Mortar – STYLE179_BLUE_------</vt:lpstr>
      <vt:lpstr>Brick and Mortar - STYLE329_BLACK_40GEAR</vt:lpstr>
      <vt:lpstr>Brick and Mortar – STYLE366_BLACK_------ </vt:lpstr>
      <vt:lpstr>Brick and Mortar – STYLE203_GREY_549314</vt:lpstr>
      <vt:lpstr>Brick and Mortar – STYLE264_RED_------</vt:lpstr>
      <vt:lpstr>Brick and Mortar – STYLE276_BLACK_549333</vt:lpstr>
      <vt:lpstr>Brick and Mortar – STYLE359_BLUE_------</vt:lpstr>
      <vt:lpstr>Online - STYLE031_BLACK_407Q88</vt:lpstr>
      <vt:lpstr>Online - STYLE082_WHITE_------  </vt:lpstr>
      <vt:lpstr>Online - STYLE087_GREY_------ </vt:lpstr>
      <vt:lpstr>Online - STYLE104_BLUE_Y06085</vt:lpstr>
      <vt:lpstr>Online - STYLE105_PURPLE_Y06145</vt:lpstr>
      <vt:lpstr>Online - STYLE189_BLACK_------</vt:lpstr>
      <vt:lpstr>Online - STYLE116_BLACK_549314 </vt:lpstr>
      <vt:lpstr>Online - STYLE207_BLUE_407D55</vt:lpstr>
      <vt:lpstr>Online - STYLE357_GREY_------</vt:lpstr>
      <vt:lpstr>Online - STYLE111_RED_Y06145</vt:lpstr>
      <vt:lpstr>LSTM Model Creation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A Predictive Analysis of New Product Demand</dc:title>
  <dc:creator>Dana Lantion</dc:creator>
  <cp:lastModifiedBy>Ajala, Modupe I</cp:lastModifiedBy>
  <cp:revision>16</cp:revision>
  <dcterms:created xsi:type="dcterms:W3CDTF">2020-02-21T10:19:34Z</dcterms:created>
  <dcterms:modified xsi:type="dcterms:W3CDTF">2020-02-23T13:16:53Z</dcterms:modified>
</cp:coreProperties>
</file>